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72" r:id="rId4"/>
    <p:sldId id="277" r:id="rId5"/>
    <p:sldId id="278" r:id="rId6"/>
    <p:sldId id="273" r:id="rId7"/>
    <p:sldId id="274" r:id="rId8"/>
    <p:sldId id="265" r:id="rId9"/>
    <p:sldId id="276" r:id="rId10"/>
    <p:sldId id="263" r:id="rId11"/>
    <p:sldId id="267" r:id="rId12"/>
    <p:sldId id="269" r:id="rId13"/>
    <p:sldId id="271" r:id="rId14"/>
    <p:sldId id="275" r:id="rId15"/>
    <p:sldId id="270" r:id="rId16"/>
    <p:sldId id="257" r:id="rId17"/>
    <p:sldId id="279" r:id="rId18"/>
    <p:sldId id="280" r:id="rId19"/>
    <p:sldId id="281" r:id="rId20"/>
    <p:sldId id="282" r:id="rId21"/>
    <p:sldId id="283" r:id="rId22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 - Peter Rendek" initials="SPR" lastIdx="14" clrIdx="0">
    <p:extLst>
      <p:ext uri="{19B8F6BF-5375-455C-9EA6-DF929625EA0E}">
        <p15:presenceInfo xmlns:p15="http://schemas.microsoft.com/office/powerpoint/2012/main" userId="STUD - Peter Rende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6F623-09D8-46AB-B42D-632B01485D25}" type="datetimeFigureOut">
              <a:rPr lang="sk-SK" smtClean="0"/>
              <a:t>15. 11. 2022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9A1FB-6509-442E-B189-755AE3159CD6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17264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519D6-9305-4226-ACA9-C368308D8C06}" type="datetimeFigureOut">
              <a:rPr lang="sk-SK" smtClean="0"/>
              <a:t>15. 11. 2022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9C084-B1C9-4275-92DD-146F32DC9D9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854556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6F623-09D8-46AB-B42D-632B01485D25}" type="datetimeFigureOut">
              <a:rPr lang="sk-SK" smtClean="0"/>
              <a:t>15. 11. 2022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809A1FB-6509-442E-B189-755AE3159CD6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73717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879498" y="1124994"/>
            <a:ext cx="8458200" cy="1470025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GIS Application for monitoring of separated waste in Rajec </a:t>
            </a:r>
            <a:r>
              <a:rPr lang="sk-SK" sz="4000" dirty="0"/>
              <a:t>(</a:t>
            </a:r>
            <a:r>
              <a:rPr lang="sk-SK" sz="4000" dirty="0" err="1"/>
              <a:t>town</a:t>
            </a:r>
            <a:r>
              <a:rPr lang="sk-SK" sz="4000" dirty="0"/>
              <a:t>)</a:t>
            </a:r>
            <a:r>
              <a:rPr lang="en-US" sz="4000" dirty="0"/>
              <a:t> by smart technology.</a:t>
            </a:r>
            <a:endParaRPr lang="sk-SK" sz="400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81958" y="4643446"/>
            <a:ext cx="6143668" cy="1714512"/>
          </a:xfrm>
        </p:spPr>
        <p:txBody>
          <a:bodyPr>
            <a:normAutofit fontScale="85000" lnSpcReduction="10000"/>
          </a:bodyPr>
          <a:lstStyle/>
          <a:p>
            <a:endParaRPr lang="sk-SK" sz="2000" dirty="0"/>
          </a:p>
          <a:p>
            <a:r>
              <a:rPr lang="sk-SK" sz="2000" dirty="0" err="1"/>
              <a:t>The</a:t>
            </a:r>
            <a:r>
              <a:rPr lang="sk-SK" sz="2000" dirty="0"/>
              <a:t> </a:t>
            </a:r>
            <a:r>
              <a:rPr lang="sk-SK" sz="2000" dirty="0" err="1"/>
              <a:t>University</a:t>
            </a:r>
            <a:r>
              <a:rPr lang="sk-SK" sz="2000" dirty="0"/>
              <a:t> of Žilina</a:t>
            </a:r>
          </a:p>
          <a:p>
            <a:r>
              <a:rPr lang="en-US" sz="2000" dirty="0"/>
              <a:t>Faculty of Management Science &amp; Informatics</a:t>
            </a:r>
            <a:r>
              <a:rPr lang="sk-SK" sz="2000" dirty="0"/>
              <a:t>,</a:t>
            </a:r>
            <a:r>
              <a:rPr lang="en-US" sz="2000" dirty="0"/>
              <a:t> Department of Mathematical Methods and Operations Research</a:t>
            </a:r>
            <a:endParaRPr lang="sk-SK" sz="2000" dirty="0"/>
          </a:p>
          <a:p>
            <a:r>
              <a:rPr lang="sk-SK" sz="2000" dirty="0" err="1"/>
              <a:t>June</a:t>
            </a:r>
            <a:r>
              <a:rPr lang="sk-SK" sz="2000" dirty="0"/>
              <a:t> 2021</a:t>
            </a:r>
          </a:p>
          <a:p>
            <a:endParaRPr lang="sk-SK" sz="2000" dirty="0"/>
          </a:p>
          <a:p>
            <a:endParaRPr lang="sk-SK" sz="2000" dirty="0"/>
          </a:p>
          <a:p>
            <a:endParaRPr lang="sk-SK" sz="2000" dirty="0"/>
          </a:p>
          <a:p>
            <a:endParaRPr lang="sk-SK" dirty="0"/>
          </a:p>
          <a:p>
            <a:endParaRPr lang="sk-SK" dirty="0"/>
          </a:p>
        </p:txBody>
      </p:sp>
      <p:sp>
        <p:nvSpPr>
          <p:cNvPr id="6" name="Obdélník 5"/>
          <p:cNvSpPr/>
          <p:nvPr/>
        </p:nvSpPr>
        <p:spPr>
          <a:xfrm>
            <a:off x="2024034" y="3929066"/>
            <a:ext cx="43577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2800" dirty="0" err="1">
                <a:solidFill>
                  <a:schemeClr val="tx2"/>
                </a:solidFill>
              </a:rPr>
              <a:t>Author</a:t>
            </a:r>
            <a:r>
              <a:rPr lang="sk-SK" sz="2800" dirty="0">
                <a:solidFill>
                  <a:schemeClr val="tx2"/>
                </a:solidFill>
              </a:rPr>
              <a:t>: Peter Rendek</a:t>
            </a:r>
          </a:p>
        </p:txBody>
      </p:sp>
      <p:pic>
        <p:nvPicPr>
          <p:cNvPr id="1026" name="Picture 2" descr="C:\Users\Silvia\Desktop\fri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16" y="4357694"/>
            <a:ext cx="1911364" cy="1911364"/>
          </a:xfrm>
          <a:prstGeom prst="rect">
            <a:avLst/>
          </a:prstGeom>
          <a:noFill/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8D7DFA1F-0759-49D7-A90A-E1B63D3E6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92" y="2682554"/>
            <a:ext cx="1266825" cy="13620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8D6DE0-A525-47CF-B31E-5113AE468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569" y="224590"/>
            <a:ext cx="8596668" cy="689811"/>
          </a:xfrm>
        </p:spPr>
        <p:txBody>
          <a:bodyPr>
            <a:normAutofit fontScale="90000"/>
          </a:bodyPr>
          <a:lstStyle/>
          <a:p>
            <a:r>
              <a:rPr lang="en-US" dirty="0"/>
              <a:t>Management of planned and current</a:t>
            </a:r>
            <a:r>
              <a:rPr lang="sk-SK" dirty="0"/>
              <a:t> </a:t>
            </a:r>
            <a:r>
              <a:rPr lang="sk-SK" dirty="0" err="1"/>
              <a:t>routes</a:t>
            </a:r>
            <a:endParaRPr lang="sk-SK" dirty="0"/>
          </a:p>
        </p:txBody>
      </p:sp>
      <p:pic>
        <p:nvPicPr>
          <p:cNvPr id="7" name="Zástupný objekt pre obsah 6">
            <a:extLst>
              <a:ext uri="{FF2B5EF4-FFF2-40B4-BE49-F238E27FC236}">
                <a16:creationId xmlns:a16="http://schemas.microsoft.com/office/drawing/2014/main" id="{A90E481A-381D-47D6-BFC9-3B4156AC9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1198" y="914401"/>
            <a:ext cx="10710800" cy="5835617"/>
          </a:xfr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A0E326FA-17AF-4598-AA79-524E9671C5CA}"/>
              </a:ext>
            </a:extLst>
          </p:cNvPr>
          <p:cNvSpPr txBox="1"/>
          <p:nvPr/>
        </p:nvSpPr>
        <p:spPr>
          <a:xfrm>
            <a:off x="908107" y="2101617"/>
            <a:ext cx="1799166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k-SK" dirty="0"/>
              <a:t>Table of </a:t>
            </a:r>
            <a:r>
              <a:rPr lang="sk-SK" dirty="0" err="1"/>
              <a:t>current</a:t>
            </a:r>
            <a:r>
              <a:rPr lang="sk-SK" dirty="0"/>
              <a:t> </a:t>
            </a:r>
            <a:r>
              <a:rPr lang="sk-SK" dirty="0" err="1"/>
              <a:t>routes</a:t>
            </a:r>
            <a:r>
              <a:rPr lang="sk-SK" dirty="0"/>
              <a:t> </a:t>
            </a:r>
          </a:p>
        </p:txBody>
      </p:sp>
      <p:cxnSp>
        <p:nvCxnSpPr>
          <p:cNvPr id="10" name="Rovná spojovacia šípka 9">
            <a:extLst>
              <a:ext uri="{FF2B5EF4-FFF2-40B4-BE49-F238E27FC236}">
                <a16:creationId xmlns:a16="http://schemas.microsoft.com/office/drawing/2014/main" id="{42F62B07-7EF0-47D6-B1B5-86395695B7E7}"/>
              </a:ext>
            </a:extLst>
          </p:cNvPr>
          <p:cNvCxnSpPr>
            <a:cxnSpLocks/>
          </p:cNvCxnSpPr>
          <p:nvPr/>
        </p:nvCxnSpPr>
        <p:spPr>
          <a:xfrm flipH="1">
            <a:off x="1463042" y="2747948"/>
            <a:ext cx="249882" cy="631424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BlokTextu 12">
            <a:extLst>
              <a:ext uri="{FF2B5EF4-FFF2-40B4-BE49-F238E27FC236}">
                <a16:creationId xmlns:a16="http://schemas.microsoft.com/office/drawing/2014/main" id="{B77D0F0D-B5D2-4339-93E6-42142600FD16}"/>
              </a:ext>
            </a:extLst>
          </p:cNvPr>
          <p:cNvSpPr txBox="1"/>
          <p:nvPr/>
        </p:nvSpPr>
        <p:spPr>
          <a:xfrm>
            <a:off x="7470808" y="1788918"/>
            <a:ext cx="3224463" cy="120032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k-SK" dirty="0" err="1"/>
              <a:t>Vehicles</a:t>
            </a:r>
            <a:r>
              <a:rPr lang="sk-SK" dirty="0"/>
              <a:t> park: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Update  </a:t>
            </a:r>
            <a:r>
              <a:rPr lang="sk-SK" dirty="0" err="1"/>
              <a:t>information</a:t>
            </a:r>
            <a:r>
              <a:rPr lang="sk-SK" dirty="0"/>
              <a:t> </a:t>
            </a:r>
            <a:r>
              <a:rPr lang="sk-SK" dirty="0" err="1"/>
              <a:t>about</a:t>
            </a:r>
            <a:r>
              <a:rPr lang="sk-SK" dirty="0"/>
              <a:t> </a:t>
            </a:r>
          </a:p>
          <a:p>
            <a:r>
              <a:rPr lang="sk-SK" dirty="0"/>
              <a:t>    </a:t>
            </a:r>
            <a:r>
              <a:rPr lang="sk-SK" dirty="0" err="1"/>
              <a:t>vehicle</a:t>
            </a:r>
            <a:r>
              <a:rPr lang="sk-SK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 err="1"/>
              <a:t>Add</a:t>
            </a:r>
            <a:r>
              <a:rPr lang="sk-SK" dirty="0"/>
              <a:t> a new </a:t>
            </a:r>
            <a:r>
              <a:rPr lang="sk-SK" dirty="0" err="1"/>
              <a:t>vehicle</a:t>
            </a:r>
            <a:endParaRPr lang="sk-SK" dirty="0"/>
          </a:p>
        </p:txBody>
      </p:sp>
      <p:cxnSp>
        <p:nvCxnSpPr>
          <p:cNvPr id="14" name="Rovná spojovacia šípka 13">
            <a:extLst>
              <a:ext uri="{FF2B5EF4-FFF2-40B4-BE49-F238E27FC236}">
                <a16:creationId xmlns:a16="http://schemas.microsoft.com/office/drawing/2014/main" id="{309C98ED-FE31-4FF7-9439-0BFCA058AA3D}"/>
              </a:ext>
            </a:extLst>
          </p:cNvPr>
          <p:cNvCxnSpPr>
            <a:cxnSpLocks/>
          </p:cNvCxnSpPr>
          <p:nvPr/>
        </p:nvCxnSpPr>
        <p:spPr>
          <a:xfrm>
            <a:off x="9083040" y="2989247"/>
            <a:ext cx="0" cy="725511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BlokTextu 15">
            <a:extLst>
              <a:ext uri="{FF2B5EF4-FFF2-40B4-BE49-F238E27FC236}">
                <a16:creationId xmlns:a16="http://schemas.microsoft.com/office/drawing/2014/main" id="{6D9C975D-9A94-4666-99A6-9A935D943F2B}"/>
              </a:ext>
            </a:extLst>
          </p:cNvPr>
          <p:cNvSpPr txBox="1"/>
          <p:nvPr/>
        </p:nvSpPr>
        <p:spPr>
          <a:xfrm>
            <a:off x="3314467" y="1422867"/>
            <a:ext cx="2106528" cy="175432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/>
              <a:t>After clicking on the selected route, the route management becomes available</a:t>
            </a:r>
            <a:endParaRPr lang="sk-SK" dirty="0"/>
          </a:p>
        </p:txBody>
      </p:sp>
      <p:cxnSp>
        <p:nvCxnSpPr>
          <p:cNvPr id="17" name="Rovná spojovacia šípka 16">
            <a:extLst>
              <a:ext uri="{FF2B5EF4-FFF2-40B4-BE49-F238E27FC236}">
                <a16:creationId xmlns:a16="http://schemas.microsoft.com/office/drawing/2014/main" id="{0912EDDA-6B82-4E09-8071-4FC52589703A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2914650" y="3177193"/>
            <a:ext cx="1453081" cy="655016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Rovná spojovacia šípka 17">
            <a:extLst>
              <a:ext uri="{FF2B5EF4-FFF2-40B4-BE49-F238E27FC236}">
                <a16:creationId xmlns:a16="http://schemas.microsoft.com/office/drawing/2014/main" id="{20D517BE-1349-4E30-9280-F532FC781243}"/>
              </a:ext>
            </a:extLst>
          </p:cNvPr>
          <p:cNvCxnSpPr>
            <a:cxnSpLocks/>
          </p:cNvCxnSpPr>
          <p:nvPr/>
        </p:nvCxnSpPr>
        <p:spPr>
          <a:xfrm flipH="1">
            <a:off x="4095750" y="3177193"/>
            <a:ext cx="685801" cy="164245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Rovná spojovacia šípka 19">
            <a:extLst>
              <a:ext uri="{FF2B5EF4-FFF2-40B4-BE49-F238E27FC236}">
                <a16:creationId xmlns:a16="http://schemas.microsoft.com/office/drawing/2014/main" id="{746540A9-10AE-461A-83BA-F1A8F0A11EC3}"/>
              </a:ext>
            </a:extLst>
          </p:cNvPr>
          <p:cNvCxnSpPr>
            <a:cxnSpLocks/>
          </p:cNvCxnSpPr>
          <p:nvPr/>
        </p:nvCxnSpPr>
        <p:spPr>
          <a:xfrm flipH="1" flipV="1">
            <a:off x="2133600" y="4585089"/>
            <a:ext cx="113064" cy="1016108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BlokTextu 20">
            <a:extLst>
              <a:ext uri="{FF2B5EF4-FFF2-40B4-BE49-F238E27FC236}">
                <a16:creationId xmlns:a16="http://schemas.microsoft.com/office/drawing/2014/main" id="{783FF74D-4F6F-40AB-8D73-F65E31F96879}"/>
              </a:ext>
            </a:extLst>
          </p:cNvPr>
          <p:cNvSpPr txBox="1"/>
          <p:nvPr/>
        </p:nvSpPr>
        <p:spPr>
          <a:xfrm>
            <a:off x="634432" y="5448501"/>
            <a:ext cx="3224463" cy="92333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Creating a service route, that is not related to garbage collection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01226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1737A32-F07D-46FE-9422-26937757B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4550" y="57147"/>
            <a:ext cx="8596668" cy="646331"/>
          </a:xfrm>
        </p:spPr>
        <p:txBody>
          <a:bodyPr>
            <a:noAutofit/>
          </a:bodyPr>
          <a:lstStyle/>
          <a:p>
            <a:r>
              <a:rPr lang="en-US" sz="2600" dirty="0"/>
              <a:t>Management of</a:t>
            </a:r>
            <a:r>
              <a:rPr lang="sk-SK" sz="2600" dirty="0"/>
              <a:t> </a:t>
            </a:r>
            <a:r>
              <a:rPr lang="sk-SK" sz="2600" dirty="0" err="1"/>
              <a:t>route</a:t>
            </a:r>
            <a:r>
              <a:rPr lang="sk-SK" sz="2600" dirty="0"/>
              <a:t> – </a:t>
            </a:r>
            <a:r>
              <a:rPr lang="sk-SK" sz="2600" dirty="0" err="1"/>
              <a:t>route</a:t>
            </a:r>
            <a:r>
              <a:rPr lang="sk-SK" sz="2600" dirty="0"/>
              <a:t> status „nový“ </a:t>
            </a:r>
            <a:r>
              <a:rPr lang="sk-SK" sz="2600" dirty="0">
                <a:solidFill>
                  <a:schemeClr val="bg1"/>
                </a:solidFill>
              </a:rPr>
              <a:t>(new)</a:t>
            </a:r>
          </a:p>
        </p:txBody>
      </p:sp>
      <p:pic>
        <p:nvPicPr>
          <p:cNvPr id="7" name="Obrázok 6">
            <a:extLst>
              <a:ext uri="{FF2B5EF4-FFF2-40B4-BE49-F238E27FC236}">
                <a16:creationId xmlns:a16="http://schemas.microsoft.com/office/drawing/2014/main" id="{B2013EDA-A570-435C-9BE4-5B32609BE4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300" y="879077"/>
            <a:ext cx="10921877" cy="1889090"/>
          </a:xfrm>
          <a:prstGeom prst="rect">
            <a:avLst/>
          </a:prstGeom>
        </p:spPr>
      </p:pic>
      <p:sp>
        <p:nvSpPr>
          <p:cNvPr id="10" name="BlokTextu 9">
            <a:extLst>
              <a:ext uri="{FF2B5EF4-FFF2-40B4-BE49-F238E27FC236}">
                <a16:creationId xmlns:a16="http://schemas.microsoft.com/office/drawing/2014/main" id="{2222F66C-081E-439B-B9E7-CB367082E106}"/>
              </a:ext>
            </a:extLst>
          </p:cNvPr>
          <p:cNvSpPr txBox="1"/>
          <p:nvPr/>
        </p:nvSpPr>
        <p:spPr>
          <a:xfrm>
            <a:off x="596777" y="32279"/>
            <a:ext cx="2609850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Select the vehicle that will make the</a:t>
            </a:r>
            <a:r>
              <a:rPr lang="sk-SK" dirty="0"/>
              <a:t> </a:t>
            </a:r>
            <a:r>
              <a:rPr lang="sk-SK" dirty="0" err="1"/>
              <a:t>route</a:t>
            </a:r>
            <a:endParaRPr lang="sk-SK" dirty="0"/>
          </a:p>
        </p:txBody>
      </p:sp>
      <p:cxnSp>
        <p:nvCxnSpPr>
          <p:cNvPr id="11" name="Rovná spojovacia šípka 10">
            <a:extLst>
              <a:ext uri="{FF2B5EF4-FFF2-40B4-BE49-F238E27FC236}">
                <a16:creationId xmlns:a16="http://schemas.microsoft.com/office/drawing/2014/main" id="{4EB2F860-010F-4BB9-B07D-E1D15484B8B7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901702" y="678610"/>
            <a:ext cx="372576" cy="851252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BlokTextu 13">
            <a:extLst>
              <a:ext uri="{FF2B5EF4-FFF2-40B4-BE49-F238E27FC236}">
                <a16:creationId xmlns:a16="http://schemas.microsoft.com/office/drawing/2014/main" id="{E9F3BEAD-EF6D-4159-B361-AD7A42CE28D8}"/>
              </a:ext>
            </a:extLst>
          </p:cNvPr>
          <p:cNvSpPr txBox="1"/>
          <p:nvPr/>
        </p:nvSpPr>
        <p:spPr>
          <a:xfrm>
            <a:off x="468189" y="2690336"/>
            <a:ext cx="7066819" cy="58477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By setting the status to </a:t>
            </a:r>
            <a:r>
              <a:rPr lang="sk-SK" sz="1600" dirty="0"/>
              <a:t>„prebiehajúci (</a:t>
            </a:r>
            <a:r>
              <a:rPr lang="en-US" sz="1600" dirty="0"/>
              <a:t>in progress</a:t>
            </a:r>
            <a:r>
              <a:rPr lang="sk-SK" sz="1600" dirty="0"/>
              <a:t>)</a:t>
            </a:r>
            <a:r>
              <a:rPr lang="en-US" sz="1600" dirty="0"/>
              <a:t> </a:t>
            </a:r>
            <a:r>
              <a:rPr lang="sk-SK" sz="1600" dirty="0"/>
              <a:t>“</a:t>
            </a:r>
            <a:r>
              <a:rPr lang="en-US" sz="1600" dirty="0"/>
              <a:t>and saving, collection begins and the selected vehicle is set to "Na jazde</a:t>
            </a:r>
            <a:r>
              <a:rPr lang="sk-SK" sz="1600" dirty="0"/>
              <a:t> (</a:t>
            </a:r>
            <a:r>
              <a:rPr lang="en-US" sz="1600" dirty="0"/>
              <a:t>On the move</a:t>
            </a:r>
            <a:r>
              <a:rPr lang="sk-SK" sz="1600" dirty="0"/>
              <a:t>)</a:t>
            </a:r>
            <a:r>
              <a:rPr lang="en-US" sz="1600" dirty="0"/>
              <a:t>"</a:t>
            </a:r>
            <a:endParaRPr lang="sk-SK" sz="1600" dirty="0"/>
          </a:p>
        </p:txBody>
      </p:sp>
      <p:cxnSp>
        <p:nvCxnSpPr>
          <p:cNvPr id="15" name="Rovná spojovacia šípka 14">
            <a:extLst>
              <a:ext uri="{FF2B5EF4-FFF2-40B4-BE49-F238E27FC236}">
                <a16:creationId xmlns:a16="http://schemas.microsoft.com/office/drawing/2014/main" id="{EC583172-051B-4EF9-B4D1-FBDC125AB8A2}"/>
              </a:ext>
            </a:extLst>
          </p:cNvPr>
          <p:cNvCxnSpPr>
            <a:cxnSpLocks/>
          </p:cNvCxnSpPr>
          <p:nvPr/>
        </p:nvCxnSpPr>
        <p:spPr>
          <a:xfrm flipH="1" flipV="1">
            <a:off x="2599593" y="2035716"/>
            <a:ext cx="152399" cy="646331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Rovná spojovacia šípka 18">
            <a:extLst>
              <a:ext uri="{FF2B5EF4-FFF2-40B4-BE49-F238E27FC236}">
                <a16:creationId xmlns:a16="http://schemas.microsoft.com/office/drawing/2014/main" id="{D69F69D5-DF85-4088-ABA1-6ED87C30F9C3}"/>
              </a:ext>
            </a:extLst>
          </p:cNvPr>
          <p:cNvCxnSpPr>
            <a:cxnSpLocks/>
          </p:cNvCxnSpPr>
          <p:nvPr/>
        </p:nvCxnSpPr>
        <p:spPr>
          <a:xfrm flipH="1">
            <a:off x="5732586" y="1881554"/>
            <a:ext cx="2179392" cy="676580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BlokTextu 19">
            <a:extLst>
              <a:ext uri="{FF2B5EF4-FFF2-40B4-BE49-F238E27FC236}">
                <a16:creationId xmlns:a16="http://schemas.microsoft.com/office/drawing/2014/main" id="{70839BFE-7770-4EE7-91EB-8AFEA79A9AEC}"/>
              </a:ext>
            </a:extLst>
          </p:cNvPr>
          <p:cNvSpPr txBox="1"/>
          <p:nvPr/>
        </p:nvSpPr>
        <p:spPr>
          <a:xfrm>
            <a:off x="7949532" y="1412305"/>
            <a:ext cx="3514725" cy="175432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Saving the change, if you have set the status to „</a:t>
            </a:r>
            <a:r>
              <a:rPr lang="sk-SK" dirty="0"/>
              <a:t> </a:t>
            </a:r>
            <a:r>
              <a:rPr lang="sk-SK" sz="1800" dirty="0"/>
              <a:t>prebiehajúci (</a:t>
            </a:r>
            <a:r>
              <a:rPr lang="en-US" dirty="0"/>
              <a:t>in progress</a:t>
            </a:r>
            <a:r>
              <a:rPr lang="sk-SK" dirty="0"/>
              <a:t>)</a:t>
            </a:r>
            <a:r>
              <a:rPr lang="en-US" dirty="0"/>
              <a:t>", the application will ask you if you want to send an SMS command to the worker who will make the </a:t>
            </a:r>
            <a:r>
              <a:rPr lang="sk-SK" dirty="0" err="1"/>
              <a:t>colection</a:t>
            </a:r>
            <a:endParaRPr lang="sk-SK" dirty="0"/>
          </a:p>
        </p:txBody>
      </p:sp>
      <p:sp>
        <p:nvSpPr>
          <p:cNvPr id="18" name="BlokTextu 17">
            <a:extLst>
              <a:ext uri="{FF2B5EF4-FFF2-40B4-BE49-F238E27FC236}">
                <a16:creationId xmlns:a16="http://schemas.microsoft.com/office/drawing/2014/main" id="{310841A2-6237-4EAC-AD57-5A708EBB488F}"/>
              </a:ext>
            </a:extLst>
          </p:cNvPr>
          <p:cNvSpPr txBox="1"/>
          <p:nvPr/>
        </p:nvSpPr>
        <p:spPr>
          <a:xfrm>
            <a:off x="85804" y="3401586"/>
            <a:ext cx="119925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Management of route – route status</a:t>
            </a:r>
            <a:r>
              <a:rPr kumimoji="0" lang="sk-SK" sz="28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 „prebiehajúci in (</a:t>
            </a:r>
            <a:r>
              <a:rPr kumimoji="0" lang="sk-SK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progress</a:t>
            </a:r>
            <a:r>
              <a:rPr kumimoji="0" lang="sk-SK" sz="28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)“ </a:t>
            </a:r>
            <a:endParaRPr lang="sk-SK" sz="2800" dirty="0"/>
          </a:p>
        </p:txBody>
      </p:sp>
      <p:pic>
        <p:nvPicPr>
          <p:cNvPr id="21" name="Obrázok 20">
            <a:extLst>
              <a:ext uri="{FF2B5EF4-FFF2-40B4-BE49-F238E27FC236}">
                <a16:creationId xmlns:a16="http://schemas.microsoft.com/office/drawing/2014/main" id="{8CB5B33C-9117-4712-81E9-8E7EA3AB2E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055" y="3918298"/>
            <a:ext cx="11372850" cy="1743708"/>
          </a:xfrm>
          <a:prstGeom prst="rect">
            <a:avLst/>
          </a:prstGeom>
        </p:spPr>
      </p:pic>
      <p:sp>
        <p:nvSpPr>
          <p:cNvPr id="22" name="BlokTextu 21">
            <a:extLst>
              <a:ext uri="{FF2B5EF4-FFF2-40B4-BE49-F238E27FC236}">
                <a16:creationId xmlns:a16="http://schemas.microsoft.com/office/drawing/2014/main" id="{DA001892-E795-4DC5-BA93-0CA18DEEB7BC}"/>
              </a:ext>
            </a:extLst>
          </p:cNvPr>
          <p:cNvSpPr txBox="1"/>
          <p:nvPr/>
        </p:nvSpPr>
        <p:spPr>
          <a:xfrm>
            <a:off x="197367" y="5573795"/>
            <a:ext cx="5109249" cy="120032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By setting the status, „</a:t>
            </a:r>
            <a:r>
              <a:rPr lang="sk-SK" dirty="0"/>
              <a:t> ukončený (</a:t>
            </a:r>
            <a:r>
              <a:rPr lang="en-US" dirty="0"/>
              <a:t>completed</a:t>
            </a:r>
            <a:r>
              <a:rPr lang="sk-SK" dirty="0"/>
              <a:t>)</a:t>
            </a:r>
            <a:r>
              <a:rPr lang="en-US" dirty="0"/>
              <a:t>" and saving, the collection is finished and the selected vehicle will be set to „</a:t>
            </a:r>
            <a:r>
              <a:rPr lang="sk-SK" dirty="0"/>
              <a:t> Pripravené (</a:t>
            </a:r>
            <a:r>
              <a:rPr lang="en-US" dirty="0"/>
              <a:t>Ready</a:t>
            </a:r>
            <a:r>
              <a:rPr lang="sk-SK" dirty="0"/>
              <a:t>)</a:t>
            </a:r>
            <a:r>
              <a:rPr lang="en-US" dirty="0"/>
              <a:t>".</a:t>
            </a:r>
            <a:endParaRPr lang="sk-SK" dirty="0"/>
          </a:p>
        </p:txBody>
      </p:sp>
      <p:cxnSp>
        <p:nvCxnSpPr>
          <p:cNvPr id="23" name="Rovná spojovacia šípka 22">
            <a:extLst>
              <a:ext uri="{FF2B5EF4-FFF2-40B4-BE49-F238E27FC236}">
                <a16:creationId xmlns:a16="http://schemas.microsoft.com/office/drawing/2014/main" id="{11292EBC-A887-4420-AB40-B0E4DE7F7E28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2387662" y="4885689"/>
            <a:ext cx="364330" cy="688106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Rovná spojovacia šípka 23">
            <a:extLst>
              <a:ext uri="{FF2B5EF4-FFF2-40B4-BE49-F238E27FC236}">
                <a16:creationId xmlns:a16="http://schemas.microsoft.com/office/drawing/2014/main" id="{3BD2E30E-CDDD-4EC4-9994-13887DE3DCCB}"/>
              </a:ext>
            </a:extLst>
          </p:cNvPr>
          <p:cNvCxnSpPr>
            <a:cxnSpLocks/>
          </p:cNvCxnSpPr>
          <p:nvPr/>
        </p:nvCxnSpPr>
        <p:spPr>
          <a:xfrm flipH="1" flipV="1">
            <a:off x="5432549" y="5556602"/>
            <a:ext cx="600074" cy="474274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BlokTextu 24">
            <a:extLst>
              <a:ext uri="{FF2B5EF4-FFF2-40B4-BE49-F238E27FC236}">
                <a16:creationId xmlns:a16="http://schemas.microsoft.com/office/drawing/2014/main" id="{E0DCB5D9-C8E7-414A-A417-00ACE081324F}"/>
              </a:ext>
            </a:extLst>
          </p:cNvPr>
          <p:cNvSpPr txBox="1"/>
          <p:nvPr/>
        </p:nvSpPr>
        <p:spPr>
          <a:xfrm>
            <a:off x="6032623" y="5874305"/>
            <a:ext cx="1916909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k-SK" dirty="0"/>
              <a:t>Change </a:t>
            </a:r>
            <a:r>
              <a:rPr lang="sk-SK" dirty="0" err="1"/>
              <a:t>confirmation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151755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1737A32-F07D-46FE-9422-26937757B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409" y="-28286"/>
            <a:ext cx="8596668" cy="1320800"/>
          </a:xfrm>
        </p:spPr>
        <p:txBody>
          <a:bodyPr/>
          <a:lstStyle/>
          <a:p>
            <a:r>
              <a:rPr lang="en-US" sz="3600" dirty="0"/>
              <a:t>Management of</a:t>
            </a:r>
            <a:r>
              <a:rPr lang="sk-SK" sz="3600" dirty="0"/>
              <a:t> </a:t>
            </a:r>
            <a:r>
              <a:rPr lang="sk-SK" sz="3600" dirty="0" err="1"/>
              <a:t>route</a:t>
            </a:r>
            <a:r>
              <a:rPr lang="sk-SK" sz="3600" dirty="0"/>
              <a:t> – </a:t>
            </a:r>
            <a:r>
              <a:rPr lang="sk-SK" sz="3600" dirty="0" err="1"/>
              <a:t>route</a:t>
            </a:r>
            <a:r>
              <a:rPr lang="sk-SK" sz="3600" dirty="0"/>
              <a:t> status </a:t>
            </a:r>
            <a:r>
              <a:rPr lang="sk-SK" dirty="0"/>
              <a:t>„ukončený (</a:t>
            </a:r>
            <a:r>
              <a:rPr lang="en-US" dirty="0"/>
              <a:t>finished</a:t>
            </a:r>
            <a:r>
              <a:rPr lang="sk-SK" dirty="0"/>
              <a:t>)“ </a:t>
            </a:r>
          </a:p>
        </p:txBody>
      </p:sp>
      <p:pic>
        <p:nvPicPr>
          <p:cNvPr id="4" name="Obrázok 3">
            <a:extLst>
              <a:ext uri="{FF2B5EF4-FFF2-40B4-BE49-F238E27FC236}">
                <a16:creationId xmlns:a16="http://schemas.microsoft.com/office/drawing/2014/main" id="{98AFF036-FB3A-472F-AE94-4FE6F5F9FC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4325" y="1961377"/>
            <a:ext cx="11200710" cy="3590925"/>
          </a:xfrm>
          <a:prstGeom prst="rect">
            <a:avLst/>
          </a:prstGeom>
        </p:spPr>
      </p:pic>
      <p:cxnSp>
        <p:nvCxnSpPr>
          <p:cNvPr id="16" name="Rovná spojovacia šípka 15">
            <a:extLst>
              <a:ext uri="{FF2B5EF4-FFF2-40B4-BE49-F238E27FC236}">
                <a16:creationId xmlns:a16="http://schemas.microsoft.com/office/drawing/2014/main" id="{2C15B928-6A38-48EC-A0E7-F4AD76514AEF}"/>
              </a:ext>
            </a:extLst>
          </p:cNvPr>
          <p:cNvCxnSpPr>
            <a:cxnSpLocks/>
          </p:cNvCxnSpPr>
          <p:nvPr/>
        </p:nvCxnSpPr>
        <p:spPr>
          <a:xfrm flipH="1">
            <a:off x="8766795" y="2026673"/>
            <a:ext cx="1014413" cy="140232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BlokTextu 16">
            <a:extLst>
              <a:ext uri="{FF2B5EF4-FFF2-40B4-BE49-F238E27FC236}">
                <a16:creationId xmlns:a16="http://schemas.microsoft.com/office/drawing/2014/main" id="{2AA9A488-6B98-4735-B140-A57D53C70CE3}"/>
              </a:ext>
            </a:extLst>
          </p:cNvPr>
          <p:cNvSpPr txBox="1"/>
          <p:nvPr/>
        </p:nvSpPr>
        <p:spPr>
          <a:xfrm>
            <a:off x="8491538" y="826344"/>
            <a:ext cx="2609850" cy="120032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Entering the </a:t>
            </a:r>
            <a:r>
              <a:rPr lang="sk-SK" dirty="0" err="1"/>
              <a:t>amount</a:t>
            </a:r>
            <a:r>
              <a:rPr lang="en-US" dirty="0"/>
              <a:t> of waste that was collected during the </a:t>
            </a:r>
            <a:r>
              <a:rPr lang="sk-SK" dirty="0" err="1"/>
              <a:t>route</a:t>
            </a:r>
            <a:endParaRPr lang="en-US" dirty="0"/>
          </a:p>
        </p:txBody>
      </p:sp>
      <p:sp>
        <p:nvSpPr>
          <p:cNvPr id="18" name="BlokTextu 17">
            <a:extLst>
              <a:ext uri="{FF2B5EF4-FFF2-40B4-BE49-F238E27FC236}">
                <a16:creationId xmlns:a16="http://schemas.microsoft.com/office/drawing/2014/main" id="{DD6A0AF6-EB0C-4937-8563-C0B8D8BB0AC6}"/>
              </a:ext>
            </a:extLst>
          </p:cNvPr>
          <p:cNvSpPr txBox="1"/>
          <p:nvPr/>
        </p:nvSpPr>
        <p:spPr>
          <a:xfrm>
            <a:off x="4432743" y="5642819"/>
            <a:ext cx="2609850" cy="120032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Entering the  </a:t>
            </a:r>
            <a:r>
              <a:rPr lang="sk-SK" dirty="0" err="1"/>
              <a:t>amount</a:t>
            </a:r>
            <a:r>
              <a:rPr lang="en-US" dirty="0"/>
              <a:t>  of waste that was collected at </a:t>
            </a:r>
            <a:r>
              <a:rPr lang="sk-SK" dirty="0" err="1"/>
              <a:t>collecting</a:t>
            </a:r>
            <a:r>
              <a:rPr lang="sk-SK" dirty="0"/>
              <a:t> </a:t>
            </a:r>
            <a:r>
              <a:rPr lang="sk-SK" dirty="0" err="1"/>
              <a:t>place</a:t>
            </a:r>
            <a:endParaRPr lang="sk-SK" dirty="0"/>
          </a:p>
        </p:txBody>
      </p:sp>
      <p:cxnSp>
        <p:nvCxnSpPr>
          <p:cNvPr id="21" name="Rovná spojovacia šípka 20">
            <a:extLst>
              <a:ext uri="{FF2B5EF4-FFF2-40B4-BE49-F238E27FC236}">
                <a16:creationId xmlns:a16="http://schemas.microsoft.com/office/drawing/2014/main" id="{8F433427-D9A2-4E8A-BC2C-4B1D843DDA7F}"/>
              </a:ext>
            </a:extLst>
          </p:cNvPr>
          <p:cNvCxnSpPr>
            <a:cxnSpLocks/>
          </p:cNvCxnSpPr>
          <p:nvPr/>
        </p:nvCxnSpPr>
        <p:spPr>
          <a:xfrm flipH="1" flipV="1">
            <a:off x="3524250" y="5353050"/>
            <a:ext cx="908494" cy="289769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BlokTextu 21">
            <a:extLst>
              <a:ext uri="{FF2B5EF4-FFF2-40B4-BE49-F238E27FC236}">
                <a16:creationId xmlns:a16="http://schemas.microsoft.com/office/drawing/2014/main" id="{A1C16907-178F-4C38-B435-281307DEBE32}"/>
              </a:ext>
            </a:extLst>
          </p:cNvPr>
          <p:cNvSpPr txBox="1"/>
          <p:nvPr/>
        </p:nvSpPr>
        <p:spPr>
          <a:xfrm>
            <a:off x="3390105" y="1149509"/>
            <a:ext cx="3624002" cy="120032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By setting the status to "</a:t>
            </a:r>
            <a:r>
              <a:rPr lang="en-US" dirty="0" err="1"/>
              <a:t>uzavretý</a:t>
            </a:r>
            <a:r>
              <a:rPr lang="sk-SK" dirty="0"/>
              <a:t> (</a:t>
            </a:r>
            <a:r>
              <a:rPr lang="en-US" dirty="0"/>
              <a:t>closed</a:t>
            </a:r>
            <a:r>
              <a:rPr lang="sk-SK" dirty="0"/>
              <a:t>)</a:t>
            </a:r>
            <a:r>
              <a:rPr lang="en-US" dirty="0"/>
              <a:t>" and saving, you remove the ride from the list of current </a:t>
            </a:r>
            <a:r>
              <a:rPr lang="sk-SK" dirty="0" err="1"/>
              <a:t>routes</a:t>
            </a:r>
            <a:r>
              <a:rPr lang="en-US" dirty="0"/>
              <a:t> and save it to the history</a:t>
            </a:r>
            <a:endParaRPr lang="sk-SK" dirty="0"/>
          </a:p>
        </p:txBody>
      </p:sp>
      <p:cxnSp>
        <p:nvCxnSpPr>
          <p:cNvPr id="23" name="Rovná spojovacia šípka 22">
            <a:extLst>
              <a:ext uri="{FF2B5EF4-FFF2-40B4-BE49-F238E27FC236}">
                <a16:creationId xmlns:a16="http://schemas.microsoft.com/office/drawing/2014/main" id="{253C1968-6D91-4EFE-9164-633EFFCEC201}"/>
              </a:ext>
            </a:extLst>
          </p:cNvPr>
          <p:cNvCxnSpPr>
            <a:cxnSpLocks/>
          </p:cNvCxnSpPr>
          <p:nvPr/>
        </p:nvCxnSpPr>
        <p:spPr>
          <a:xfrm flipH="1">
            <a:off x="2873552" y="2349838"/>
            <a:ext cx="516553" cy="924832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1409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5B6BD3E-84F0-4F12-8320-3034BFA88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4229"/>
            <a:ext cx="9770172" cy="1320800"/>
          </a:xfrm>
        </p:spPr>
        <p:txBody>
          <a:bodyPr/>
          <a:lstStyle/>
          <a:p>
            <a:r>
              <a:rPr lang="sk-SK" dirty="0"/>
              <a:t>Optimalizácia zberných trás – výber algoritmu</a:t>
            </a:r>
          </a:p>
        </p:txBody>
      </p:sp>
      <p:pic>
        <p:nvPicPr>
          <p:cNvPr id="7" name="Zástupný objekt pre obsah 6">
            <a:extLst>
              <a:ext uri="{FF2B5EF4-FFF2-40B4-BE49-F238E27FC236}">
                <a16:creationId xmlns:a16="http://schemas.microsoft.com/office/drawing/2014/main" id="{16D0E527-0A79-4F2B-8DE5-F8A109BAC78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54" y="1576186"/>
            <a:ext cx="9088661" cy="4279911"/>
          </a:xfrm>
          <a:prstGeom prst="rect">
            <a:avLst/>
          </a:prstGeom>
        </p:spPr>
      </p:pic>
      <p:sp>
        <p:nvSpPr>
          <p:cNvPr id="5" name="BlokTextu 4">
            <a:extLst>
              <a:ext uri="{FF2B5EF4-FFF2-40B4-BE49-F238E27FC236}">
                <a16:creationId xmlns:a16="http://schemas.microsoft.com/office/drawing/2014/main" id="{6711F7E0-AE2D-E2B6-13AE-DE9C1F66E464}"/>
              </a:ext>
            </a:extLst>
          </p:cNvPr>
          <p:cNvSpPr txBox="1"/>
          <p:nvPr/>
        </p:nvSpPr>
        <p:spPr>
          <a:xfrm flipH="1">
            <a:off x="757134" y="1576187"/>
            <a:ext cx="20753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200" dirty="0" err="1">
                <a:highlight>
                  <a:srgbClr val="FFFF00"/>
                </a:highlight>
              </a:rPr>
              <a:t>count</a:t>
            </a:r>
            <a:r>
              <a:rPr lang="sk-SK" sz="1200" dirty="0">
                <a:highlight>
                  <a:srgbClr val="FFFF00"/>
                </a:highlight>
              </a:rPr>
              <a:t> of </a:t>
            </a:r>
            <a:r>
              <a:rPr lang="sk-SK" sz="1200" dirty="0" err="1">
                <a:highlight>
                  <a:srgbClr val="FFFF00"/>
                </a:highlight>
              </a:rPr>
              <a:t>collection</a:t>
            </a:r>
            <a:r>
              <a:rPr lang="sk-SK" sz="1200" dirty="0">
                <a:highlight>
                  <a:srgbClr val="FFFF00"/>
                </a:highlight>
              </a:rPr>
              <a:t> </a:t>
            </a:r>
            <a:r>
              <a:rPr lang="sk-SK" sz="1200" dirty="0" err="1">
                <a:highlight>
                  <a:srgbClr val="FFFF00"/>
                </a:highlight>
              </a:rPr>
              <a:t>places</a:t>
            </a: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E2B60C46-7476-BC23-A70B-1EC8FF458E15}"/>
              </a:ext>
            </a:extLst>
          </p:cNvPr>
          <p:cNvSpPr txBox="1"/>
          <p:nvPr/>
        </p:nvSpPr>
        <p:spPr>
          <a:xfrm flipH="1">
            <a:off x="3594519" y="1564230"/>
            <a:ext cx="20753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200" dirty="0" err="1">
                <a:highlight>
                  <a:srgbClr val="FFFF00"/>
                </a:highlight>
              </a:rPr>
              <a:t>amount</a:t>
            </a:r>
            <a:r>
              <a:rPr lang="sk-SK" sz="1200" dirty="0">
                <a:highlight>
                  <a:srgbClr val="FFFF00"/>
                </a:highlight>
              </a:rPr>
              <a:t> of </a:t>
            </a:r>
            <a:r>
              <a:rPr lang="sk-SK" sz="1200" dirty="0" err="1">
                <a:highlight>
                  <a:srgbClr val="FFFF00"/>
                </a:highlight>
              </a:rPr>
              <a:t>waste</a:t>
            </a: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DDD0B08D-240E-E7D9-5077-79286A9E6314}"/>
              </a:ext>
            </a:extLst>
          </p:cNvPr>
          <p:cNvSpPr txBox="1"/>
          <p:nvPr/>
        </p:nvSpPr>
        <p:spPr>
          <a:xfrm flipH="1">
            <a:off x="5833439" y="1576186"/>
            <a:ext cx="20753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200" dirty="0" err="1">
                <a:highlight>
                  <a:srgbClr val="FFFF00"/>
                </a:highlight>
              </a:rPr>
              <a:t>vehicle</a:t>
            </a: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007F3581-CFF2-E054-BA7A-C030D90D341D}"/>
              </a:ext>
            </a:extLst>
          </p:cNvPr>
          <p:cNvSpPr txBox="1"/>
          <p:nvPr/>
        </p:nvSpPr>
        <p:spPr>
          <a:xfrm flipH="1">
            <a:off x="1684664" y="2696188"/>
            <a:ext cx="25963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optimization of ACO - ant colony</a:t>
            </a:r>
          </a:p>
        </p:txBody>
      </p:sp>
      <p:sp>
        <p:nvSpPr>
          <p:cNvPr id="10" name="BlokTextu 9">
            <a:extLst>
              <a:ext uri="{FF2B5EF4-FFF2-40B4-BE49-F238E27FC236}">
                <a16:creationId xmlns:a16="http://schemas.microsoft.com/office/drawing/2014/main" id="{4B3E69C3-D8FF-5EF5-79AB-AA74001E85D2}"/>
              </a:ext>
            </a:extLst>
          </p:cNvPr>
          <p:cNvSpPr txBox="1"/>
          <p:nvPr/>
        </p:nvSpPr>
        <p:spPr>
          <a:xfrm flipH="1">
            <a:off x="4885086" y="3536714"/>
            <a:ext cx="289904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200" dirty="0" err="1">
                <a:highlight>
                  <a:srgbClr val="FFFF00"/>
                </a:highlight>
              </a:rPr>
              <a:t>reoptimize</a:t>
            </a:r>
            <a:r>
              <a:rPr lang="sk-SK" sz="1200" dirty="0">
                <a:highlight>
                  <a:srgbClr val="FFFF00"/>
                </a:highlight>
              </a:rPr>
              <a:t> </a:t>
            </a:r>
            <a:r>
              <a:rPr lang="sk-SK" sz="1200" dirty="0" err="1">
                <a:highlight>
                  <a:srgbClr val="FFFF00"/>
                </a:highlight>
              </a:rPr>
              <a:t>the</a:t>
            </a:r>
            <a:r>
              <a:rPr lang="sk-SK" sz="1200" dirty="0">
                <a:highlight>
                  <a:srgbClr val="FFFF00"/>
                </a:highlight>
              </a:rPr>
              <a:t> </a:t>
            </a:r>
            <a:r>
              <a:rPr lang="sk-SK" sz="1200" dirty="0" err="1">
                <a:highlight>
                  <a:srgbClr val="FFFF00"/>
                </a:highlight>
              </a:rPr>
              <a:t>proposed</a:t>
            </a:r>
            <a:r>
              <a:rPr lang="sk-SK" sz="1200" dirty="0">
                <a:highlight>
                  <a:srgbClr val="FFFF00"/>
                </a:highlight>
              </a:rPr>
              <a:t> </a:t>
            </a:r>
            <a:r>
              <a:rPr lang="sk-SK" sz="1200" dirty="0" err="1">
                <a:highlight>
                  <a:srgbClr val="FFFF00"/>
                </a:highlight>
              </a:rPr>
              <a:t>rides</a:t>
            </a: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11" name="BlokTextu 10">
            <a:extLst>
              <a:ext uri="{FF2B5EF4-FFF2-40B4-BE49-F238E27FC236}">
                <a16:creationId xmlns:a16="http://schemas.microsoft.com/office/drawing/2014/main" id="{E8C3E79D-12AA-E4EA-4E06-71752E01A2D9}"/>
              </a:ext>
            </a:extLst>
          </p:cNvPr>
          <p:cNvSpPr txBox="1"/>
          <p:nvPr/>
        </p:nvSpPr>
        <p:spPr>
          <a:xfrm flipH="1">
            <a:off x="1345963" y="2961230"/>
            <a:ext cx="29350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necessary to use multiple rides</a:t>
            </a:r>
          </a:p>
        </p:txBody>
      </p:sp>
      <p:sp>
        <p:nvSpPr>
          <p:cNvPr id="12" name="BlokTextu 11">
            <a:extLst>
              <a:ext uri="{FF2B5EF4-FFF2-40B4-BE49-F238E27FC236}">
                <a16:creationId xmlns:a16="http://schemas.microsoft.com/office/drawing/2014/main" id="{247CA91D-F2BF-5BC8-4968-331D3F0813A4}"/>
              </a:ext>
            </a:extLst>
          </p:cNvPr>
          <p:cNvSpPr txBox="1"/>
          <p:nvPr/>
        </p:nvSpPr>
        <p:spPr>
          <a:xfrm flipH="1">
            <a:off x="750784" y="2140672"/>
            <a:ext cx="388142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optimization by the method of branch and</a:t>
            </a:r>
            <a:r>
              <a:rPr lang="sk-SK" sz="1200" dirty="0">
                <a:highlight>
                  <a:srgbClr val="FFFF00"/>
                </a:highlight>
              </a:rPr>
              <a:t> </a:t>
            </a:r>
            <a:r>
              <a:rPr lang="sk-SK" sz="1200" dirty="0" err="1">
                <a:highlight>
                  <a:srgbClr val="FFFF00"/>
                </a:highlight>
              </a:rPr>
              <a:t>bound</a:t>
            </a: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13" name="BlokTextu 12">
            <a:extLst>
              <a:ext uri="{FF2B5EF4-FFF2-40B4-BE49-F238E27FC236}">
                <a16:creationId xmlns:a16="http://schemas.microsoft.com/office/drawing/2014/main" id="{57DF75CB-5ABB-FF89-E67C-6D4CD73063D0}"/>
              </a:ext>
            </a:extLst>
          </p:cNvPr>
          <p:cNvSpPr txBox="1"/>
          <p:nvPr/>
        </p:nvSpPr>
        <p:spPr>
          <a:xfrm flipH="1">
            <a:off x="1246185" y="3294665"/>
            <a:ext cx="41653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optimization by the sequential </a:t>
            </a:r>
            <a:r>
              <a:rPr lang="en-US" sz="1200" dirty="0" err="1">
                <a:highlight>
                  <a:srgbClr val="FFFF00"/>
                </a:highlight>
              </a:rPr>
              <a:t>CartWright</a:t>
            </a:r>
            <a:r>
              <a:rPr lang="en-US" sz="1200" dirty="0">
                <a:highlight>
                  <a:srgbClr val="FFFF00"/>
                </a:highlight>
              </a:rPr>
              <a:t> algorithm</a:t>
            </a:r>
          </a:p>
        </p:txBody>
      </p:sp>
      <p:sp>
        <p:nvSpPr>
          <p:cNvPr id="16" name="BlokTextu 15">
            <a:extLst>
              <a:ext uri="{FF2B5EF4-FFF2-40B4-BE49-F238E27FC236}">
                <a16:creationId xmlns:a16="http://schemas.microsoft.com/office/drawing/2014/main" id="{E6BFE367-E734-1E8D-8A5E-6C9CC0792809}"/>
              </a:ext>
            </a:extLst>
          </p:cNvPr>
          <p:cNvSpPr txBox="1"/>
          <p:nvPr/>
        </p:nvSpPr>
        <p:spPr>
          <a:xfrm flipH="1">
            <a:off x="6501229" y="2255998"/>
            <a:ext cx="20753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200" dirty="0" err="1">
                <a:highlight>
                  <a:srgbClr val="FFFF00"/>
                </a:highlight>
              </a:rPr>
              <a:t>vehicle</a:t>
            </a: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17" name="BlokTextu 16">
            <a:extLst>
              <a:ext uri="{FF2B5EF4-FFF2-40B4-BE49-F238E27FC236}">
                <a16:creationId xmlns:a16="http://schemas.microsoft.com/office/drawing/2014/main" id="{02017053-CBDE-A968-5E4C-F692026CEDCB}"/>
              </a:ext>
            </a:extLst>
          </p:cNvPr>
          <p:cNvSpPr txBox="1"/>
          <p:nvPr/>
        </p:nvSpPr>
        <p:spPr>
          <a:xfrm flipH="1">
            <a:off x="4644767" y="2244188"/>
            <a:ext cx="20753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200" dirty="0" err="1">
                <a:highlight>
                  <a:srgbClr val="FFFF00"/>
                </a:highlight>
              </a:rPr>
              <a:t>amount</a:t>
            </a:r>
            <a:r>
              <a:rPr lang="sk-SK" sz="1200" dirty="0">
                <a:highlight>
                  <a:srgbClr val="FFFF00"/>
                </a:highlight>
              </a:rPr>
              <a:t> of </a:t>
            </a:r>
            <a:r>
              <a:rPr lang="sk-SK" sz="1200" dirty="0" err="1">
                <a:highlight>
                  <a:srgbClr val="FFFF00"/>
                </a:highlight>
              </a:rPr>
              <a:t>waste</a:t>
            </a: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18" name="BlokTextu 17">
            <a:extLst>
              <a:ext uri="{FF2B5EF4-FFF2-40B4-BE49-F238E27FC236}">
                <a16:creationId xmlns:a16="http://schemas.microsoft.com/office/drawing/2014/main" id="{0DD0CDEE-56AF-D30D-216A-1D71A047934D}"/>
              </a:ext>
            </a:extLst>
          </p:cNvPr>
          <p:cNvSpPr txBox="1"/>
          <p:nvPr/>
        </p:nvSpPr>
        <p:spPr>
          <a:xfrm flipH="1">
            <a:off x="2878254" y="4690478"/>
            <a:ext cx="388142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optimization by the method of branch and</a:t>
            </a:r>
            <a:r>
              <a:rPr lang="sk-SK" sz="1200" dirty="0">
                <a:highlight>
                  <a:srgbClr val="FFFF00"/>
                </a:highlight>
              </a:rPr>
              <a:t> </a:t>
            </a:r>
            <a:r>
              <a:rPr lang="sk-SK" sz="1200" dirty="0" err="1">
                <a:highlight>
                  <a:srgbClr val="FFFF00"/>
                </a:highlight>
              </a:rPr>
              <a:t>bound</a:t>
            </a: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19" name="BlokTextu 18">
            <a:extLst>
              <a:ext uri="{FF2B5EF4-FFF2-40B4-BE49-F238E27FC236}">
                <a16:creationId xmlns:a16="http://schemas.microsoft.com/office/drawing/2014/main" id="{2B49E0D7-4B96-5C0D-3D66-F9B0C4A620C3}"/>
              </a:ext>
            </a:extLst>
          </p:cNvPr>
          <p:cNvSpPr txBox="1"/>
          <p:nvPr/>
        </p:nvSpPr>
        <p:spPr>
          <a:xfrm flipH="1">
            <a:off x="2832519" y="4121385"/>
            <a:ext cx="388142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optimization by the method of branch and</a:t>
            </a:r>
            <a:r>
              <a:rPr lang="sk-SK" sz="1200" dirty="0">
                <a:highlight>
                  <a:srgbClr val="FFFF00"/>
                </a:highlight>
              </a:rPr>
              <a:t> </a:t>
            </a:r>
            <a:r>
              <a:rPr lang="sk-SK" sz="1200" dirty="0" err="1">
                <a:highlight>
                  <a:srgbClr val="FFFF00"/>
                </a:highlight>
              </a:rPr>
              <a:t>bound</a:t>
            </a:r>
            <a:endParaRPr lang="en-US" sz="1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45587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864591-47A0-451E-A9C6-1F8C1438C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538" y="249677"/>
            <a:ext cx="8596668" cy="795867"/>
          </a:xfrm>
        </p:spPr>
        <p:txBody>
          <a:bodyPr>
            <a:normAutofit/>
          </a:bodyPr>
          <a:lstStyle/>
          <a:p>
            <a:r>
              <a:rPr lang="sk-SK" dirty="0" err="1"/>
              <a:t>Optimization</a:t>
            </a:r>
            <a:r>
              <a:rPr lang="sk-SK" dirty="0"/>
              <a:t> of </a:t>
            </a:r>
            <a:r>
              <a:rPr lang="sk-SK" dirty="0" err="1"/>
              <a:t>collection</a:t>
            </a:r>
            <a:r>
              <a:rPr lang="sk-SK" dirty="0"/>
              <a:t> </a:t>
            </a:r>
            <a:r>
              <a:rPr lang="sk-SK" dirty="0" err="1"/>
              <a:t>places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89946E8-EE01-4D8C-BD97-57BB63B5E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55789"/>
            <a:ext cx="8596668" cy="4570411"/>
          </a:xfrm>
        </p:spPr>
        <p:txBody>
          <a:bodyPr>
            <a:normAutofit/>
          </a:bodyPr>
          <a:lstStyle/>
          <a:p>
            <a:endParaRPr lang="sk-SK" dirty="0"/>
          </a:p>
          <a:p>
            <a:endParaRPr lang="sk-SK" dirty="0"/>
          </a:p>
          <a:p>
            <a:pPr lvl="1"/>
            <a:endParaRPr lang="sk-SK" dirty="0"/>
          </a:p>
          <a:p>
            <a:endParaRPr lang="sk-SK" dirty="0"/>
          </a:p>
          <a:p>
            <a:pPr marL="457200" lvl="1" indent="0">
              <a:buNone/>
            </a:pPr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38DBCE51-2616-4053-88CF-661681BBF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3409" y="1042110"/>
            <a:ext cx="10861257" cy="5384090"/>
          </a:xfrm>
          <a:prstGeom prst="rect">
            <a:avLst/>
          </a:prstGeom>
        </p:spPr>
      </p:pic>
      <p:sp>
        <p:nvSpPr>
          <p:cNvPr id="4" name="BlokTextu 3">
            <a:extLst>
              <a:ext uri="{FF2B5EF4-FFF2-40B4-BE49-F238E27FC236}">
                <a16:creationId xmlns:a16="http://schemas.microsoft.com/office/drawing/2014/main" id="{1D1D0639-B0F0-E405-6276-9FBA5E1CCEC7}"/>
              </a:ext>
            </a:extLst>
          </p:cNvPr>
          <p:cNvSpPr txBox="1"/>
          <p:nvPr/>
        </p:nvSpPr>
        <p:spPr>
          <a:xfrm>
            <a:off x="7833514" y="1868258"/>
            <a:ext cx="125229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  solution</a:t>
            </a:r>
          </a:p>
        </p:txBody>
      </p:sp>
      <p:sp>
        <p:nvSpPr>
          <p:cNvPr id="7" name="BlokTextu 6">
            <a:extLst>
              <a:ext uri="{FF2B5EF4-FFF2-40B4-BE49-F238E27FC236}">
                <a16:creationId xmlns:a16="http://schemas.microsoft.com/office/drawing/2014/main" id="{9C7DE063-3A2A-7DDA-99A3-B5AAA30C851C}"/>
              </a:ext>
            </a:extLst>
          </p:cNvPr>
          <p:cNvSpPr txBox="1"/>
          <p:nvPr/>
        </p:nvSpPr>
        <p:spPr>
          <a:xfrm>
            <a:off x="9019308" y="2478128"/>
            <a:ext cx="14913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>
                <a:highlight>
                  <a:srgbClr val="FFFF00"/>
                </a:highlight>
              </a:rPr>
              <a:t>c</a:t>
            </a:r>
            <a:r>
              <a:rPr lang="en-US" dirty="0" err="1">
                <a:highlight>
                  <a:srgbClr val="FFFF00"/>
                </a:highlight>
              </a:rPr>
              <a:t>ontroid</a:t>
            </a:r>
            <a:r>
              <a:rPr lang="en-US" dirty="0">
                <a:highlight>
                  <a:srgbClr val="FFFF00"/>
                </a:highlight>
              </a:rPr>
              <a:t> of </a:t>
            </a:r>
          </a:p>
          <a:p>
            <a:r>
              <a:rPr lang="en-US" dirty="0">
                <a:highlight>
                  <a:srgbClr val="FFFF00"/>
                </a:highlight>
              </a:rPr>
              <a:t>the area</a:t>
            </a: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AF9AF6F4-10A8-34C4-D17F-1D7E5AFA5DEF}"/>
              </a:ext>
            </a:extLst>
          </p:cNvPr>
          <p:cNvSpPr txBox="1"/>
          <p:nvPr/>
        </p:nvSpPr>
        <p:spPr>
          <a:xfrm>
            <a:off x="3773978" y="3614251"/>
            <a:ext cx="80633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2200" dirty="0" err="1">
                <a:highlight>
                  <a:srgbClr val="FFFF00"/>
                </a:highlight>
              </a:rPr>
              <a:t>area</a:t>
            </a:r>
            <a:endParaRPr lang="sk-SK" sz="2200" dirty="0">
              <a:highlight>
                <a:srgbClr val="FFFF00"/>
              </a:highlight>
            </a:endParaRPr>
          </a:p>
        </p:txBody>
      </p:sp>
      <p:sp>
        <p:nvSpPr>
          <p:cNvPr id="11" name="BlokTextu 10">
            <a:extLst>
              <a:ext uri="{FF2B5EF4-FFF2-40B4-BE49-F238E27FC236}">
                <a16:creationId xmlns:a16="http://schemas.microsoft.com/office/drawing/2014/main" id="{97D6C719-E1FE-6EBD-7DE7-3D2EDD526983}"/>
              </a:ext>
            </a:extLst>
          </p:cNvPr>
          <p:cNvSpPr txBox="1"/>
          <p:nvPr/>
        </p:nvSpPr>
        <p:spPr>
          <a:xfrm>
            <a:off x="3663449" y="4947539"/>
            <a:ext cx="15403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>
                <a:highlight>
                  <a:srgbClr val="FFFF00"/>
                </a:highlight>
              </a:rPr>
              <a:t>       </a:t>
            </a:r>
            <a:r>
              <a:rPr lang="sk-SK" dirty="0" err="1">
                <a:highlight>
                  <a:srgbClr val="FFFF00"/>
                </a:highlight>
              </a:rPr>
              <a:t>area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....</a:t>
            </a:r>
            <a:r>
              <a:rPr lang="sk-SK" dirty="0">
                <a:highlight>
                  <a:srgbClr val="FFFF00"/>
                </a:highlight>
              </a:rPr>
              <a:t> </a:t>
            </a:r>
          </a:p>
          <a:p>
            <a:r>
              <a:rPr lang="sk-SK" dirty="0" err="1">
                <a:highlight>
                  <a:srgbClr val="FFFF00"/>
                </a:highlight>
              </a:rPr>
              <a:t>requirement</a:t>
            </a:r>
            <a:endParaRPr lang="sk-SK" dirty="0">
              <a:highlight>
                <a:srgbClr val="FFFF00"/>
              </a:highlight>
            </a:endParaRPr>
          </a:p>
        </p:txBody>
      </p:sp>
      <p:sp>
        <p:nvSpPr>
          <p:cNvPr id="13" name="BlokTextu 12">
            <a:extLst>
              <a:ext uri="{FF2B5EF4-FFF2-40B4-BE49-F238E27FC236}">
                <a16:creationId xmlns:a16="http://schemas.microsoft.com/office/drawing/2014/main" id="{AA495876-E264-CF0E-3F51-56F18B32B3FA}"/>
              </a:ext>
            </a:extLst>
          </p:cNvPr>
          <p:cNvSpPr txBox="1"/>
          <p:nvPr/>
        </p:nvSpPr>
        <p:spPr>
          <a:xfrm>
            <a:off x="3876501" y="2388684"/>
            <a:ext cx="22610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possible location </a:t>
            </a:r>
          </a:p>
          <a:p>
            <a:r>
              <a:rPr lang="en-US" dirty="0">
                <a:highlight>
                  <a:srgbClr val="FFFF00"/>
                </a:highlight>
              </a:rPr>
              <a:t>for collection place</a:t>
            </a:r>
          </a:p>
        </p:txBody>
      </p:sp>
    </p:spTree>
    <p:extLst>
      <p:ext uri="{BB962C8B-B14F-4D97-AF65-F5344CB8AC3E}">
        <p14:creationId xmlns:p14="http://schemas.microsoft.com/office/powerpoint/2010/main" val="113804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>
            <a:extLst>
              <a:ext uri="{FF2B5EF4-FFF2-40B4-BE49-F238E27FC236}">
                <a16:creationId xmlns:a16="http://schemas.microsoft.com/office/drawing/2014/main" id="{602FF0DE-3F45-4017-A739-F6B8667569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7567" y="427563"/>
            <a:ext cx="7766936" cy="1646302"/>
          </a:xfrm>
        </p:spPr>
        <p:txBody>
          <a:bodyPr/>
          <a:lstStyle/>
          <a:p>
            <a:r>
              <a:rPr lang="sk-SK" dirty="0"/>
              <a:t>Ďakujem za pozornosť !</a:t>
            </a:r>
          </a:p>
        </p:txBody>
      </p:sp>
      <p:sp>
        <p:nvSpPr>
          <p:cNvPr id="5" name="Podnadpis 4">
            <a:extLst>
              <a:ext uri="{FF2B5EF4-FFF2-40B4-BE49-F238E27FC236}">
                <a16:creationId xmlns:a16="http://schemas.microsoft.com/office/drawing/2014/main" id="{D9D5F27D-74F0-429F-9CD6-5F9CEFC4F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2342" y="2372697"/>
            <a:ext cx="7766936" cy="1096899"/>
          </a:xfrm>
        </p:spPr>
        <p:txBody>
          <a:bodyPr/>
          <a:lstStyle/>
          <a:p>
            <a:pPr algn="ctr"/>
            <a:br>
              <a:rPr lang="sk-SK" dirty="0"/>
            </a:br>
            <a:r>
              <a:rPr lang="sk-SK" dirty="0"/>
              <a:t>Separovanie nás stojí len čas, keďže za triedený odpad sa neplatí.</a:t>
            </a:r>
          </a:p>
          <a:p>
            <a:pPr algn="ctr"/>
            <a:r>
              <a:rPr lang="sk-SK" dirty="0"/>
              <a:t> Platí sa len za odpad, ktorý končí na skládke. </a:t>
            </a:r>
          </a:p>
        </p:txBody>
      </p:sp>
      <p:pic>
        <p:nvPicPr>
          <p:cNvPr id="6" name="Obrázok 5">
            <a:extLst>
              <a:ext uri="{FF2B5EF4-FFF2-40B4-BE49-F238E27FC236}">
                <a16:creationId xmlns:a16="http://schemas.microsoft.com/office/drawing/2014/main" id="{A59201AB-E6EF-45EB-9B0C-FAC2EF8A3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342" y="3725499"/>
            <a:ext cx="4886325" cy="2000250"/>
          </a:xfrm>
          <a:prstGeom prst="rect">
            <a:avLst/>
          </a:prstGeom>
        </p:spPr>
      </p:pic>
      <p:sp>
        <p:nvSpPr>
          <p:cNvPr id="7" name="Podnadpis 2">
            <a:extLst>
              <a:ext uri="{FF2B5EF4-FFF2-40B4-BE49-F238E27FC236}">
                <a16:creationId xmlns:a16="http://schemas.microsoft.com/office/drawing/2014/main" id="{ADA54F3D-4601-4F9C-9EB9-346463E25E6D}"/>
              </a:ext>
            </a:extLst>
          </p:cNvPr>
          <p:cNvSpPr txBox="1">
            <a:spLocks/>
          </p:cNvSpPr>
          <p:nvPr/>
        </p:nvSpPr>
        <p:spPr>
          <a:xfrm>
            <a:off x="7200899" y="4865328"/>
            <a:ext cx="3324226" cy="15190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sk-SK" dirty="0"/>
              <a:t>14.6.2021</a:t>
            </a:r>
          </a:p>
          <a:p>
            <a:pPr algn="l"/>
            <a:r>
              <a:rPr lang="sk-SK" dirty="0"/>
              <a:t>Vypracoval: Bc. Peter Rendek</a:t>
            </a:r>
          </a:p>
          <a:p>
            <a:pPr algn="l"/>
            <a:r>
              <a:rPr lang="sk-SK" sz="1800" dirty="0"/>
              <a:t>Vedúci práce: </a:t>
            </a:r>
            <a:r>
              <a:rPr lang="sk-SK" dirty="0"/>
              <a:t> doc. Ing. Peter </a:t>
            </a:r>
            <a:r>
              <a:rPr lang="sk-SK" dirty="0" err="1"/>
              <a:t>Márton</a:t>
            </a:r>
            <a:r>
              <a:rPr lang="sk-SK" dirty="0"/>
              <a:t>, PhD., KMMOA, UNIZA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057957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83C067-F8BF-4755-B516-8A0CD74C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2ED796EC-E7FF-46DB-B912-FB08BF12A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549A2DAB-B431-487D-95AD-BB0FECB49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27">
            <a:extLst>
              <a:ext uri="{FF2B5EF4-FFF2-40B4-BE49-F238E27FC236}">
                <a16:creationId xmlns:a16="http://schemas.microsoft.com/office/drawing/2014/main" id="{0819F787-32B4-46A8-BC57-C6571BCEE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5ECDEE1-7093-418F-9CF5-24EEB115C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45062AF-EB11-4651-BC4A-4DA21768D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Podnadpis 2">
            <a:extLst>
              <a:ext uri="{FF2B5EF4-FFF2-40B4-BE49-F238E27FC236}">
                <a16:creationId xmlns:a16="http://schemas.microsoft.com/office/drawing/2014/main" id="{942CA727-39F6-49F4-B746-12D7F534D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2597" y="1428693"/>
            <a:ext cx="10578072" cy="511206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sk-SK" dirty="0">
                <a:effectLst/>
                <a:latin typeface="Arial" panose="020B0604020202020204" pitchFamily="34" charset="0"/>
              </a:rPr>
              <a:t>Bola aplikácia nasadená v reálnej praxi? Ak áno, aké sú na aplikáciu ohlasy?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sk-SK" dirty="0">
                <a:effectLst/>
                <a:latin typeface="Arial" panose="020B0604020202020204" pitchFamily="34" charset="0"/>
              </a:rPr>
              <a:t>Na str. 20 diplomant spom</a:t>
            </a:r>
            <a:r>
              <a:rPr lang="sk-SK" dirty="0">
                <a:latin typeface="Arial" panose="020B0604020202020204" pitchFamily="34" charset="0"/>
              </a:rPr>
              <a:t>í</a:t>
            </a:r>
            <a:r>
              <a:rPr lang="sk-SK" dirty="0">
                <a:effectLst/>
                <a:latin typeface="Arial" panose="020B0604020202020204" pitchFamily="34" charset="0"/>
              </a:rPr>
              <a:t>na v texte práce ako jednu z metód rie</a:t>
            </a:r>
            <a:r>
              <a:rPr lang="sk-SK" dirty="0">
                <a:latin typeface="Arial" panose="020B0604020202020204" pitchFamily="34" charset="0"/>
              </a:rPr>
              <a:t>š</a:t>
            </a:r>
            <a:r>
              <a:rPr lang="sk-SK" dirty="0">
                <a:effectLst/>
                <a:latin typeface="Arial" panose="020B0604020202020204" pitchFamily="34" charset="0"/>
              </a:rPr>
              <a:t>enia úlohy TSP metódu </a:t>
            </a:r>
            <a:r>
              <a:rPr lang="sk-SK" dirty="0" err="1">
                <a:effectLst/>
                <a:latin typeface="Arial" panose="020B0604020202020204" pitchFamily="34" charset="0"/>
              </a:rPr>
              <a:t>Backtracking</a:t>
            </a:r>
            <a:r>
              <a:rPr lang="sk-SK" dirty="0">
                <a:effectLst/>
                <a:latin typeface="Arial" panose="020B0604020202020204" pitchFamily="34" charset="0"/>
              </a:rPr>
              <a:t>. O akú metódu sa jedná?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sk-SK" dirty="0">
                <a:effectLst/>
                <a:latin typeface="Arial" panose="020B0604020202020204" pitchFamily="34" charset="0"/>
              </a:rPr>
              <a:t>V kapitole 3.3.3 sú uvedené parametre pre metódu ACO. Akým sp</a:t>
            </a:r>
            <a:r>
              <a:rPr lang="sk-SK" dirty="0">
                <a:latin typeface="Arial" panose="020B0604020202020204" pitchFamily="34" charset="0"/>
              </a:rPr>
              <a:t>ô</a:t>
            </a:r>
            <a:r>
              <a:rPr lang="sk-SK" dirty="0">
                <a:effectLst/>
                <a:latin typeface="Arial" panose="020B0604020202020204" pitchFamily="34" charset="0"/>
              </a:rPr>
              <a:t>sobom boli tieto hodnoty nastavené?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sk-SK" dirty="0">
              <a:effectLst/>
              <a:latin typeface="Arial" panose="020B0604020202020204" pitchFamily="34" charset="0"/>
            </a:endParaRPr>
          </a:p>
        </p:txBody>
      </p:sp>
      <p:sp>
        <p:nvSpPr>
          <p:cNvPr id="13" name="Nadpis 1">
            <a:extLst>
              <a:ext uri="{FF2B5EF4-FFF2-40B4-BE49-F238E27FC236}">
                <a16:creationId xmlns:a16="http://schemas.microsoft.com/office/drawing/2014/main" id="{6051CEBF-985D-4545-ABAC-474EE89E0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9713" y="317241"/>
            <a:ext cx="8040743" cy="794211"/>
          </a:xfrm>
        </p:spPr>
        <p:txBody>
          <a:bodyPr>
            <a:noAutofit/>
          </a:bodyPr>
          <a:lstStyle/>
          <a:p>
            <a:pPr algn="ctr"/>
            <a:r>
              <a:rPr lang="sk-SK" sz="4000" dirty="0"/>
              <a:t>Otázky od oponenta</a:t>
            </a:r>
          </a:p>
        </p:txBody>
      </p:sp>
      <p:pic>
        <p:nvPicPr>
          <p:cNvPr id="6" name="Obrázok 5">
            <a:extLst>
              <a:ext uri="{FF2B5EF4-FFF2-40B4-BE49-F238E27FC236}">
                <a16:creationId xmlns:a16="http://schemas.microsoft.com/office/drawing/2014/main" id="{5E5C8E9B-B780-4495-8A7A-3DC15351A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366" y="2920160"/>
            <a:ext cx="5210175" cy="419100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F6A1DC19-524A-4A40-8D77-C98F33A65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78" y="3339260"/>
            <a:ext cx="3868393" cy="1525831"/>
          </a:xfrm>
          <a:prstGeom prst="rect">
            <a:avLst/>
          </a:prstGeom>
        </p:spPr>
      </p:pic>
      <p:pic>
        <p:nvPicPr>
          <p:cNvPr id="15" name="Obrázok 14">
            <a:extLst>
              <a:ext uri="{FF2B5EF4-FFF2-40B4-BE49-F238E27FC236}">
                <a16:creationId xmlns:a16="http://schemas.microsoft.com/office/drawing/2014/main" id="{2476D45F-C615-4DAB-81AC-BC0CAA1FB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938" y="3339260"/>
            <a:ext cx="6725655" cy="152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45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67FAB14-88AE-481C-BEBD-8A6CFE14E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z="3600" dirty="0"/>
              <a:t>Otázky od oponenta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C7657882-A970-4583-9172-91092D871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sk-SK" dirty="0">
                <a:effectLst/>
                <a:latin typeface="Arial" panose="020B0604020202020204" pitchFamily="34" charset="0"/>
              </a:rPr>
              <a:t>Na str. 50 sa píše, že diplomant ladil parametre algoritmu ACO. Bolo by vhodné uviesť’, akým sp</a:t>
            </a:r>
            <a:r>
              <a:rPr lang="sk-SK" dirty="0">
                <a:latin typeface="Arial" panose="020B0604020202020204" pitchFamily="34" charset="0"/>
              </a:rPr>
              <a:t>ô</a:t>
            </a:r>
            <a:r>
              <a:rPr lang="sk-SK" dirty="0">
                <a:effectLst/>
                <a:latin typeface="Arial" panose="020B0604020202020204" pitchFamily="34" charset="0"/>
              </a:rPr>
              <a:t>sobom boli parametre ladené.</a:t>
            </a:r>
          </a:p>
          <a:p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A6F316BC-51EF-4438-9CDA-4566A1731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6864" y="1862509"/>
            <a:ext cx="10201275" cy="514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483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>
            <a:extLst>
              <a:ext uri="{FF2B5EF4-FFF2-40B4-BE49-F238E27FC236}">
                <a16:creationId xmlns:a16="http://schemas.microsoft.com/office/drawing/2014/main" id="{BC0D7E18-9560-FFCF-97D0-D528E2064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537"/>
            <a:ext cx="12192000" cy="642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293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>
            <a:extLst>
              <a:ext uri="{FF2B5EF4-FFF2-40B4-BE49-F238E27FC236}">
                <a16:creationId xmlns:a16="http://schemas.microsoft.com/office/drawing/2014/main" id="{C03E822D-3600-548E-10F1-98B2D213D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949"/>
            <a:ext cx="12192000" cy="636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244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32AA6C4-88E2-4CA4-908E-A1C319B77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1331"/>
          </a:xfrm>
        </p:spPr>
        <p:txBody>
          <a:bodyPr/>
          <a:lstStyle/>
          <a:p>
            <a:r>
              <a:rPr lang="sk-SK" dirty="0"/>
              <a:t>Analýza aktuálnej situácie v Rajci</a:t>
            </a:r>
          </a:p>
        </p:txBody>
      </p:sp>
      <p:sp>
        <p:nvSpPr>
          <p:cNvPr id="15" name="Zástupný objekt pre obsah 14">
            <a:extLst>
              <a:ext uri="{FF2B5EF4-FFF2-40B4-BE49-F238E27FC236}">
                <a16:creationId xmlns:a16="http://schemas.microsoft.com/office/drawing/2014/main" id="{37ED0831-D360-42B1-8A7D-D5E460F7D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9258"/>
            <a:ext cx="8596668" cy="3880773"/>
          </a:xfrm>
        </p:spPr>
        <p:txBody>
          <a:bodyPr>
            <a:normAutofit/>
          </a:bodyPr>
          <a:lstStyle/>
          <a:p>
            <a:r>
              <a:rPr lang="sk-SK" dirty="0"/>
              <a:t>Počet obyvateľov: 5777, Rozloha: 31,46km</a:t>
            </a:r>
            <a:r>
              <a:rPr lang="sk-SK" baseline="30000" dirty="0"/>
              <a:t>2</a:t>
            </a:r>
          </a:p>
          <a:p>
            <a:r>
              <a:rPr lang="sk-SK" dirty="0"/>
              <a:t>Komunálny odpad, sklo, plast, papier, kovové obaly, textil, olej</a:t>
            </a:r>
          </a:p>
          <a:p>
            <a:r>
              <a:rPr lang="sk-SK" dirty="0"/>
              <a:t>65 stojísk: </a:t>
            </a:r>
          </a:p>
          <a:p>
            <a:pPr lvl="1"/>
            <a:r>
              <a:rPr lang="sk-SK" dirty="0"/>
              <a:t>Sklo: 68</a:t>
            </a:r>
          </a:p>
          <a:p>
            <a:pPr lvl="1"/>
            <a:r>
              <a:rPr lang="sk-SK" dirty="0"/>
              <a:t>Plast: 36</a:t>
            </a:r>
          </a:p>
          <a:p>
            <a:pPr lvl="1"/>
            <a:r>
              <a:rPr lang="sk-SK" dirty="0"/>
              <a:t>Papier: 46</a:t>
            </a:r>
          </a:p>
          <a:p>
            <a:pPr lvl="1"/>
            <a:r>
              <a:rPr lang="sk-SK" dirty="0"/>
              <a:t>Kov. obaly: 17</a:t>
            </a:r>
          </a:p>
          <a:p>
            <a:pPr lvl="1"/>
            <a:r>
              <a:rPr lang="sk-SK" dirty="0"/>
              <a:t>Textil: 11</a:t>
            </a:r>
          </a:p>
          <a:p>
            <a:pPr lvl="1"/>
            <a:r>
              <a:rPr lang="sk-SK" dirty="0"/>
              <a:t>Olej: 2</a:t>
            </a:r>
          </a:p>
          <a:p>
            <a:endParaRPr lang="sk-SK" baseline="30000" dirty="0"/>
          </a:p>
        </p:txBody>
      </p:sp>
      <p:pic>
        <p:nvPicPr>
          <p:cNvPr id="4" name="Obrázok 3">
            <a:extLst>
              <a:ext uri="{FF2B5EF4-FFF2-40B4-BE49-F238E27FC236}">
                <a16:creationId xmlns:a16="http://schemas.microsoft.com/office/drawing/2014/main" id="{29A14A2B-D609-484A-9124-26BB20F67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17998" y="2086832"/>
            <a:ext cx="8276714" cy="44619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890626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FEAF2-DDCA-03D0-24EC-89E0732EB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96FD183-0238-32F0-DB36-31B0D99B4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D2A0408A-8285-D57A-1E08-925CA068D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172"/>
            <a:ext cx="12192000" cy="650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99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D61A2E-72E6-DEC4-2BD2-CAC5957B0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8969314-9715-B3E5-5E42-434A14D62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BC8D02D6-DFDF-54BD-164A-61E500340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32"/>
            <a:ext cx="12192000" cy="643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046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864591-47A0-451E-A9C6-1F8C1438C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5867"/>
          </a:xfrm>
        </p:spPr>
        <p:txBody>
          <a:bodyPr/>
          <a:lstStyle/>
          <a:p>
            <a:r>
              <a:rPr lang="en-US" dirty="0"/>
              <a:t>Project requirements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89946E8-EE01-4D8C-BD97-57BB63B5E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55789"/>
            <a:ext cx="8596668" cy="4570411"/>
          </a:xfrm>
        </p:spPr>
        <p:txBody>
          <a:bodyPr>
            <a:normAutofit/>
          </a:bodyPr>
          <a:lstStyle/>
          <a:p>
            <a:r>
              <a:rPr lang="en-US" dirty="0"/>
              <a:t>Monitoring of the </a:t>
            </a:r>
            <a:r>
              <a:rPr lang="sk-SK" sz="1800" b="0" i="0" u="none" strike="noStrike" baseline="0" dirty="0" err="1">
                <a:solidFill>
                  <a:srgbClr val="000000"/>
                </a:solidFill>
              </a:rPr>
              <a:t>filling</a:t>
            </a:r>
            <a:r>
              <a:rPr lang="sk-SK" sz="1800" b="0" i="0" u="none" strike="noStrike" baseline="0" dirty="0">
                <a:solidFill>
                  <a:srgbClr val="000000"/>
                </a:solidFill>
              </a:rPr>
              <a:t> o</a:t>
            </a:r>
            <a:r>
              <a:rPr lang="en-US" dirty="0"/>
              <a:t>f collection containers (SMS gateway, Sensoneo sensor)</a:t>
            </a:r>
            <a:endParaRPr lang="sk-SK" dirty="0"/>
          </a:p>
          <a:p>
            <a:r>
              <a:rPr lang="sk-SK" dirty="0" err="1"/>
              <a:t>Optimization</a:t>
            </a:r>
            <a:r>
              <a:rPr lang="sk-SK" dirty="0"/>
              <a:t> of </a:t>
            </a:r>
            <a:r>
              <a:rPr lang="sk-SK" dirty="0" err="1"/>
              <a:t>collection</a:t>
            </a:r>
            <a:r>
              <a:rPr lang="sk-SK" dirty="0"/>
              <a:t> </a:t>
            </a:r>
            <a:r>
              <a:rPr lang="sk-SK" dirty="0" err="1"/>
              <a:t>routes</a:t>
            </a:r>
            <a:endParaRPr lang="sk-SK" dirty="0"/>
          </a:p>
          <a:p>
            <a:r>
              <a:rPr lang="sk-SK" dirty="0" err="1"/>
              <a:t>Optimization</a:t>
            </a:r>
            <a:r>
              <a:rPr lang="sk-SK" dirty="0"/>
              <a:t> of </a:t>
            </a:r>
            <a:r>
              <a:rPr lang="sk-SK" dirty="0" err="1"/>
              <a:t>collection</a:t>
            </a:r>
            <a:r>
              <a:rPr lang="sk-SK" dirty="0"/>
              <a:t> </a:t>
            </a:r>
            <a:r>
              <a:rPr lang="sk-SK" dirty="0" err="1"/>
              <a:t>places</a:t>
            </a:r>
            <a:endParaRPr lang="sk-SK" dirty="0"/>
          </a:p>
          <a:p>
            <a:r>
              <a:rPr lang="en-US" dirty="0"/>
              <a:t>Planning and management of collection drives</a:t>
            </a:r>
            <a:endParaRPr lang="sk-SK" dirty="0"/>
          </a:p>
          <a:p>
            <a:r>
              <a:rPr lang="sk-SK" dirty="0" err="1"/>
              <a:t>Waste</a:t>
            </a:r>
            <a:r>
              <a:rPr lang="sk-SK" dirty="0"/>
              <a:t> management </a:t>
            </a:r>
            <a:r>
              <a:rPr lang="sk-SK" dirty="0" err="1"/>
              <a:t>statistics</a:t>
            </a:r>
            <a:endParaRPr lang="sk-SK" dirty="0"/>
          </a:p>
          <a:p>
            <a:endParaRPr lang="sk-SK" dirty="0"/>
          </a:p>
          <a:p>
            <a:endParaRPr lang="sk-SK" dirty="0"/>
          </a:p>
          <a:p>
            <a:pPr lvl="1"/>
            <a:endParaRPr lang="sk-SK" dirty="0"/>
          </a:p>
          <a:p>
            <a:endParaRPr lang="sk-SK" dirty="0"/>
          </a:p>
          <a:p>
            <a:pPr marL="457200" lvl="1" indent="0">
              <a:buNone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112597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3F3F34F-CA59-416A-9FA6-BEA455421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tools and technologies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B7089CE0-2DCA-4FCD-980C-95F4D06C6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QGIS, Open Street Map</a:t>
            </a:r>
          </a:p>
          <a:p>
            <a:pPr lvl="2"/>
            <a:endParaRPr lang="sk-SK" dirty="0"/>
          </a:p>
          <a:p>
            <a:pPr lvl="2"/>
            <a:endParaRPr lang="sk-SK" dirty="0"/>
          </a:p>
          <a:p>
            <a:r>
              <a:rPr lang="sk-SK" dirty="0"/>
              <a:t>MySQL, MySQL Workbench, Toad Data Modeler</a:t>
            </a:r>
          </a:p>
          <a:p>
            <a:endParaRPr lang="sk-SK" dirty="0"/>
          </a:p>
          <a:p>
            <a:endParaRPr lang="sk-SK" dirty="0"/>
          </a:p>
          <a:p>
            <a:endParaRPr lang="sk-SK" dirty="0"/>
          </a:p>
          <a:p>
            <a:r>
              <a:rPr lang="sk-SK" dirty="0"/>
              <a:t>Java, </a:t>
            </a:r>
            <a:r>
              <a:rPr lang="sk-SK" dirty="0" err="1"/>
              <a:t>Netbeans</a:t>
            </a:r>
            <a:r>
              <a:rPr lang="sk-SK" dirty="0"/>
              <a:t>, </a:t>
            </a:r>
            <a:r>
              <a:rPr lang="sk-SK" i="1" dirty="0"/>
              <a:t>JxMapViewer2</a:t>
            </a:r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8468C1D0-F8FE-4EB8-B63B-4B5D94C0E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1424539"/>
            <a:ext cx="3250130" cy="1575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9F23C3D8-422D-434E-B879-FB3A254436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957" y="2791217"/>
            <a:ext cx="3072740" cy="2048493"/>
          </a:xfrm>
          <a:prstGeom prst="rect">
            <a:avLst/>
          </a:prstGeom>
        </p:spPr>
      </p:pic>
      <p:pic>
        <p:nvPicPr>
          <p:cNvPr id="9" name="Obrázok 8" descr="Obrázok, na ktorom je ClipArt&#10;&#10;Automaticky generovaný popis">
            <a:extLst>
              <a:ext uri="{FF2B5EF4-FFF2-40B4-BE49-F238E27FC236}">
                <a16:creationId xmlns:a16="http://schemas.microsoft.com/office/drawing/2014/main" id="{72C0C09E-ED03-47A5-9580-8DE6CF8E1B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631" y="3062867"/>
            <a:ext cx="1714500" cy="1714500"/>
          </a:xfrm>
          <a:prstGeom prst="rect">
            <a:avLst/>
          </a:prstGeom>
        </p:spPr>
      </p:pic>
      <p:pic>
        <p:nvPicPr>
          <p:cNvPr id="11" name="Obrázok 10">
            <a:extLst>
              <a:ext uri="{FF2B5EF4-FFF2-40B4-BE49-F238E27FC236}">
                <a16:creationId xmlns:a16="http://schemas.microsoft.com/office/drawing/2014/main" id="{9680F51B-6775-4F52-9A4B-65954C1F0D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3518" y="4588899"/>
            <a:ext cx="3332455" cy="186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857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ABAC19-6B20-4AE6-9B03-2FE828248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695" y="121920"/>
            <a:ext cx="8596668" cy="707136"/>
          </a:xfrm>
        </p:spPr>
        <p:txBody>
          <a:bodyPr/>
          <a:lstStyle/>
          <a:p>
            <a:r>
              <a:rPr lang="sk-SK" dirty="0" err="1"/>
              <a:t>Database</a:t>
            </a:r>
            <a:r>
              <a:rPr lang="sk-SK" dirty="0"/>
              <a:t> </a:t>
            </a:r>
            <a:r>
              <a:rPr lang="en-US" dirty="0"/>
              <a:t>model</a:t>
            </a:r>
          </a:p>
        </p:txBody>
      </p:sp>
      <p:pic>
        <p:nvPicPr>
          <p:cNvPr id="5" name="Zástupný objekt pre obsah 4">
            <a:extLst>
              <a:ext uri="{FF2B5EF4-FFF2-40B4-BE49-F238E27FC236}">
                <a16:creationId xmlns:a16="http://schemas.microsoft.com/office/drawing/2014/main" id="{F06D45EA-BD4A-48F3-B1A6-271101B1E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2880628" y="-880773"/>
            <a:ext cx="5923458" cy="9231549"/>
          </a:xfrm>
        </p:spPr>
      </p:pic>
      <p:sp>
        <p:nvSpPr>
          <p:cNvPr id="11" name="BlokTextu 10">
            <a:extLst>
              <a:ext uri="{FF2B5EF4-FFF2-40B4-BE49-F238E27FC236}">
                <a16:creationId xmlns:a16="http://schemas.microsoft.com/office/drawing/2014/main" id="{6F71D992-054B-4CE0-91DF-A0DE4E8274C6}"/>
              </a:ext>
            </a:extLst>
          </p:cNvPr>
          <p:cNvSpPr txBox="1"/>
          <p:nvPr/>
        </p:nvSpPr>
        <p:spPr>
          <a:xfrm>
            <a:off x="2952344" y="1143352"/>
            <a:ext cx="5496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has</a:t>
            </a:r>
            <a:endParaRPr lang="sk-SK" dirty="0"/>
          </a:p>
        </p:txBody>
      </p:sp>
      <p:sp>
        <p:nvSpPr>
          <p:cNvPr id="14" name="BlokTextu 13">
            <a:extLst>
              <a:ext uri="{FF2B5EF4-FFF2-40B4-BE49-F238E27FC236}">
                <a16:creationId xmlns:a16="http://schemas.microsoft.com/office/drawing/2014/main" id="{AFCABB94-5B60-4184-891F-B984A7B2522A}"/>
              </a:ext>
            </a:extLst>
          </p:cNvPr>
          <p:cNvSpPr txBox="1"/>
          <p:nvPr/>
        </p:nvSpPr>
        <p:spPr>
          <a:xfrm>
            <a:off x="2132788" y="1961248"/>
            <a:ext cx="1639111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600"/>
              </a:spcAft>
            </a:pPr>
            <a:r>
              <a:rPr lang="sk-SK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is</a:t>
            </a:r>
            <a:r>
              <a:rPr lang="sk-SK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type</a:t>
            </a:r>
            <a:endParaRPr lang="sk-SK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15" name="BlokTextu 14">
            <a:extLst>
              <a:ext uri="{FF2B5EF4-FFF2-40B4-BE49-F238E27FC236}">
                <a16:creationId xmlns:a16="http://schemas.microsoft.com/office/drawing/2014/main" id="{7760A326-4A5D-4605-BBF0-97C7B86058D6}"/>
              </a:ext>
            </a:extLst>
          </p:cNvPr>
          <p:cNvSpPr txBox="1"/>
          <p:nvPr/>
        </p:nvSpPr>
        <p:spPr>
          <a:xfrm>
            <a:off x="5175114" y="4339013"/>
            <a:ext cx="2071992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600"/>
              </a:spcAft>
            </a:pPr>
            <a:r>
              <a:rPr lang="sk-SK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Has/had              </a:t>
            </a:r>
            <a:r>
              <a:rPr lang="sk-SK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collection</a:t>
            </a:r>
            <a:r>
              <a:rPr lang="sk-SK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sk-SK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drives</a:t>
            </a:r>
            <a:endParaRPr lang="sk-SK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18" name="BlokTextu 17">
            <a:extLst>
              <a:ext uri="{FF2B5EF4-FFF2-40B4-BE49-F238E27FC236}">
                <a16:creationId xmlns:a16="http://schemas.microsoft.com/office/drawing/2014/main" id="{A31E4FAE-D92A-4BC8-AE05-926D554816D3}"/>
              </a:ext>
            </a:extLst>
          </p:cNvPr>
          <p:cNvSpPr txBox="1"/>
          <p:nvPr/>
        </p:nvSpPr>
        <p:spPr>
          <a:xfrm>
            <a:off x="6376481" y="3276928"/>
            <a:ext cx="2300592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600"/>
              </a:spcAft>
            </a:pPr>
            <a:r>
              <a:rPr lang="sk-SK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has status</a:t>
            </a:r>
            <a:endParaRPr lang="sk-SK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0" name="BlokTextu 19">
            <a:extLst>
              <a:ext uri="{FF2B5EF4-FFF2-40B4-BE49-F238E27FC236}">
                <a16:creationId xmlns:a16="http://schemas.microsoft.com/office/drawing/2014/main" id="{9B5BD597-D16D-42D6-8214-A05603D18EEE}"/>
              </a:ext>
            </a:extLst>
          </p:cNvPr>
          <p:cNvSpPr txBox="1"/>
          <p:nvPr/>
        </p:nvSpPr>
        <p:spPr>
          <a:xfrm>
            <a:off x="6211110" y="1328018"/>
            <a:ext cx="2010383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600"/>
              </a:spcAft>
            </a:pPr>
            <a:r>
              <a:rPr lang="sk-SK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has</a:t>
            </a:r>
            <a:endParaRPr lang="sk-SK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2" name="BlokTextu 21">
            <a:extLst>
              <a:ext uri="{FF2B5EF4-FFF2-40B4-BE49-F238E27FC236}">
                <a16:creationId xmlns:a16="http://schemas.microsoft.com/office/drawing/2014/main" id="{B78EDDA9-AA08-4B4A-9152-DDD11779FC01}"/>
              </a:ext>
            </a:extLst>
          </p:cNvPr>
          <p:cNvSpPr txBox="1"/>
          <p:nvPr/>
        </p:nvSpPr>
        <p:spPr>
          <a:xfrm rot="5400000">
            <a:off x="9294302" y="3199963"/>
            <a:ext cx="1820026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600"/>
              </a:spcAft>
            </a:pPr>
            <a:r>
              <a:rPr lang="sk-SK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has </a:t>
            </a:r>
            <a:r>
              <a:rPr lang="sk-SK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place</a:t>
            </a:r>
            <a:endParaRPr lang="sk-SK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4" name="BlokTextu 23">
            <a:extLst>
              <a:ext uri="{FF2B5EF4-FFF2-40B4-BE49-F238E27FC236}">
                <a16:creationId xmlns:a16="http://schemas.microsoft.com/office/drawing/2014/main" id="{6A8F9656-946B-46FE-AC51-3B6B7D29823B}"/>
              </a:ext>
            </a:extLst>
          </p:cNvPr>
          <p:cNvSpPr txBox="1"/>
          <p:nvPr/>
        </p:nvSpPr>
        <p:spPr>
          <a:xfrm>
            <a:off x="1838965" y="5485611"/>
            <a:ext cx="2042371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600"/>
              </a:spcAft>
            </a:pPr>
            <a:r>
              <a:rPr lang="sk-SK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has status</a:t>
            </a:r>
            <a:endParaRPr lang="sk-SK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5" name="BlokTextu 24">
            <a:extLst>
              <a:ext uri="{FF2B5EF4-FFF2-40B4-BE49-F238E27FC236}">
                <a16:creationId xmlns:a16="http://schemas.microsoft.com/office/drawing/2014/main" id="{CE41501D-9A06-45BF-ADDB-10D81A1C9634}"/>
              </a:ext>
            </a:extLst>
          </p:cNvPr>
          <p:cNvSpPr txBox="1"/>
          <p:nvPr/>
        </p:nvSpPr>
        <p:spPr>
          <a:xfrm>
            <a:off x="2040594" y="4693216"/>
            <a:ext cx="1639111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600"/>
              </a:spcAft>
            </a:pPr>
            <a:r>
              <a:rPr lang="sk-SK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is</a:t>
            </a:r>
            <a:r>
              <a:rPr lang="sk-SK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type</a:t>
            </a:r>
            <a:endParaRPr lang="sk-SK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8" name="BlokTextu 27">
            <a:extLst>
              <a:ext uri="{FF2B5EF4-FFF2-40B4-BE49-F238E27FC236}">
                <a16:creationId xmlns:a16="http://schemas.microsoft.com/office/drawing/2014/main" id="{EB4D1CC3-FD8A-4464-B1E8-E457E1A71834}"/>
              </a:ext>
            </a:extLst>
          </p:cNvPr>
          <p:cNvSpPr txBox="1"/>
          <p:nvPr/>
        </p:nvSpPr>
        <p:spPr>
          <a:xfrm>
            <a:off x="6183352" y="5458884"/>
            <a:ext cx="1736388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6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has </a:t>
            </a:r>
            <a:r>
              <a:rPr lang="sk-SK" dirty="0" err="1">
                <a:latin typeface="Times New Roman" panose="02020603050405020304" pitchFamily="18" charset="0"/>
                <a:ea typeface="Calibri" panose="020F0502020204030204" pitchFamily="34" charset="0"/>
              </a:rPr>
              <a:t>place</a:t>
            </a:r>
            <a:endParaRPr lang="en-US" sz="20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BE930AA7-91BC-9820-7F62-E71A3CD64B83}"/>
              </a:ext>
            </a:extLst>
          </p:cNvPr>
          <p:cNvSpPr txBox="1"/>
          <p:nvPr/>
        </p:nvSpPr>
        <p:spPr>
          <a:xfrm>
            <a:off x="4350009" y="659779"/>
            <a:ext cx="13434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ighlight>
                  <a:srgbClr val="FFFF00"/>
                </a:highlight>
              </a:rPr>
              <a:t>garbage can</a:t>
            </a:r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9105B991-6427-8BDD-BA62-592C4282F19A}"/>
              </a:ext>
            </a:extLst>
          </p:cNvPr>
          <p:cNvSpPr txBox="1"/>
          <p:nvPr/>
        </p:nvSpPr>
        <p:spPr>
          <a:xfrm>
            <a:off x="8902461" y="962332"/>
            <a:ext cx="18010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ighlight>
                  <a:srgbClr val="FFFF00"/>
                </a:highlight>
              </a:rPr>
              <a:t>collection place</a:t>
            </a:r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4B5F8CCA-DC7A-92B6-8B8F-D5F0F99C5398}"/>
              </a:ext>
            </a:extLst>
          </p:cNvPr>
          <p:cNvSpPr txBox="1"/>
          <p:nvPr/>
        </p:nvSpPr>
        <p:spPr>
          <a:xfrm>
            <a:off x="6183352" y="2938374"/>
            <a:ext cx="13434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600" dirty="0" err="1">
                <a:highlight>
                  <a:srgbClr val="FFFF00"/>
                </a:highlight>
              </a:rPr>
              <a:t>vehicle</a:t>
            </a:r>
            <a:endParaRPr lang="en-US" sz="1600" dirty="0">
              <a:highlight>
                <a:srgbClr val="FFFF00"/>
              </a:highlight>
            </a:endParaRPr>
          </a:p>
        </p:txBody>
      </p:sp>
      <p:sp>
        <p:nvSpPr>
          <p:cNvPr id="7" name="BlokTextu 6">
            <a:extLst>
              <a:ext uri="{FF2B5EF4-FFF2-40B4-BE49-F238E27FC236}">
                <a16:creationId xmlns:a16="http://schemas.microsoft.com/office/drawing/2014/main" id="{4444A89F-8621-DA19-2B74-DB56F7CC9BBC}"/>
              </a:ext>
            </a:extLst>
          </p:cNvPr>
          <p:cNvSpPr txBox="1"/>
          <p:nvPr/>
        </p:nvSpPr>
        <p:spPr>
          <a:xfrm>
            <a:off x="8507544" y="2988056"/>
            <a:ext cx="10796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600" dirty="0" err="1">
                <a:highlight>
                  <a:srgbClr val="FFFF00"/>
                </a:highlight>
              </a:rPr>
              <a:t>car</a:t>
            </a:r>
            <a:r>
              <a:rPr lang="sk-SK" sz="1600" dirty="0">
                <a:highlight>
                  <a:srgbClr val="FFFF00"/>
                </a:highlight>
              </a:rPr>
              <a:t> status</a:t>
            </a:r>
            <a:endParaRPr lang="en-US" sz="1600" dirty="0">
              <a:highlight>
                <a:srgbClr val="FFFF00"/>
              </a:highlight>
            </a:endParaRP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2A5DCC2A-83BD-47D4-BAFB-EFD393A9AE8F}"/>
              </a:ext>
            </a:extLst>
          </p:cNvPr>
          <p:cNvSpPr txBox="1"/>
          <p:nvPr/>
        </p:nvSpPr>
        <p:spPr>
          <a:xfrm>
            <a:off x="1298649" y="623778"/>
            <a:ext cx="13434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600" dirty="0" err="1">
                <a:highlight>
                  <a:srgbClr val="FFFF00"/>
                </a:highlight>
              </a:rPr>
              <a:t>history</a:t>
            </a:r>
            <a:endParaRPr lang="en-US" sz="1600" dirty="0">
              <a:highlight>
                <a:srgbClr val="FFFF00"/>
              </a:highlight>
            </a:endParaRP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CE2AC13A-C953-B11A-71D9-4348DF75F56F}"/>
              </a:ext>
            </a:extLst>
          </p:cNvPr>
          <p:cNvSpPr txBox="1"/>
          <p:nvPr/>
        </p:nvSpPr>
        <p:spPr>
          <a:xfrm>
            <a:off x="1605261" y="2920260"/>
            <a:ext cx="18017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600" dirty="0">
                <a:highlight>
                  <a:srgbClr val="FFFF00"/>
                </a:highlight>
              </a:rPr>
              <a:t>type of </a:t>
            </a:r>
            <a:r>
              <a:rPr lang="sk-SK" sz="1600" dirty="0" err="1">
                <a:highlight>
                  <a:srgbClr val="FFFF00"/>
                </a:highlight>
              </a:rPr>
              <a:t>waste</a:t>
            </a:r>
            <a:endParaRPr lang="en-US" sz="1600" dirty="0">
              <a:highlight>
                <a:srgbClr val="FFFF00"/>
              </a:highlight>
            </a:endParaRPr>
          </a:p>
        </p:txBody>
      </p:sp>
      <p:sp>
        <p:nvSpPr>
          <p:cNvPr id="12" name="BlokTextu 11">
            <a:extLst>
              <a:ext uri="{FF2B5EF4-FFF2-40B4-BE49-F238E27FC236}">
                <a16:creationId xmlns:a16="http://schemas.microsoft.com/office/drawing/2014/main" id="{AFD50CFD-F560-DFAB-0657-4BAF8AD0CB10}"/>
              </a:ext>
            </a:extLst>
          </p:cNvPr>
          <p:cNvSpPr txBox="1"/>
          <p:nvPr/>
        </p:nvSpPr>
        <p:spPr>
          <a:xfrm>
            <a:off x="3590831" y="4122429"/>
            <a:ext cx="19205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 err="1">
                <a:highlight>
                  <a:srgbClr val="FFFF00"/>
                </a:highlight>
              </a:rPr>
              <a:t>collection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route</a:t>
            </a:r>
            <a:endParaRPr lang="sk-SK" dirty="0">
              <a:highlight>
                <a:srgbClr val="FFFF00"/>
              </a:highlight>
            </a:endParaRPr>
          </a:p>
        </p:txBody>
      </p:sp>
      <p:sp>
        <p:nvSpPr>
          <p:cNvPr id="16" name="BlokTextu 15">
            <a:extLst>
              <a:ext uri="{FF2B5EF4-FFF2-40B4-BE49-F238E27FC236}">
                <a16:creationId xmlns:a16="http://schemas.microsoft.com/office/drawing/2014/main" id="{1DF8BD70-552D-EE8F-7278-AC3E2EAF575E}"/>
              </a:ext>
            </a:extLst>
          </p:cNvPr>
          <p:cNvSpPr txBox="1"/>
          <p:nvPr/>
        </p:nvSpPr>
        <p:spPr>
          <a:xfrm>
            <a:off x="8732787" y="4922253"/>
            <a:ext cx="2145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 err="1">
                <a:highlight>
                  <a:srgbClr val="FFFF00"/>
                </a:highlight>
              </a:rPr>
              <a:t>collection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places</a:t>
            </a:r>
            <a:endParaRPr lang="sk-SK" dirty="0">
              <a:highlight>
                <a:srgbClr val="FFFF00"/>
              </a:highlight>
            </a:endParaRPr>
          </a:p>
        </p:txBody>
      </p:sp>
      <p:sp>
        <p:nvSpPr>
          <p:cNvPr id="19" name="BlokTextu 18">
            <a:extLst>
              <a:ext uri="{FF2B5EF4-FFF2-40B4-BE49-F238E27FC236}">
                <a16:creationId xmlns:a16="http://schemas.microsoft.com/office/drawing/2014/main" id="{8FC73A3D-2AD2-C91C-D238-0C60427A4EB4}"/>
              </a:ext>
            </a:extLst>
          </p:cNvPr>
          <p:cNvSpPr txBox="1"/>
          <p:nvPr/>
        </p:nvSpPr>
        <p:spPr>
          <a:xfrm>
            <a:off x="1221138" y="5133785"/>
            <a:ext cx="1485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 err="1">
                <a:highlight>
                  <a:srgbClr val="FFFF00"/>
                </a:highlight>
              </a:rPr>
              <a:t>route</a:t>
            </a:r>
            <a:r>
              <a:rPr lang="sk-SK" dirty="0">
                <a:highlight>
                  <a:srgbClr val="FFFF00"/>
                </a:highlight>
              </a:rPr>
              <a:t> status</a:t>
            </a:r>
          </a:p>
        </p:txBody>
      </p:sp>
    </p:spTree>
    <p:extLst>
      <p:ext uri="{BB962C8B-B14F-4D97-AF65-F5344CB8AC3E}">
        <p14:creationId xmlns:p14="http://schemas.microsoft.com/office/powerpoint/2010/main" val="3589723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864591-47A0-451E-A9C6-1F8C1438C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5867"/>
          </a:xfrm>
        </p:spPr>
        <p:txBody>
          <a:bodyPr>
            <a:normAutofit fontScale="90000"/>
          </a:bodyPr>
          <a:lstStyle/>
          <a:p>
            <a:r>
              <a:rPr lang="en-US" dirty="0"/>
              <a:t>Monitoring of the filling of collection containers (SMS gateway, Sensoneo sensor)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89946E8-EE01-4D8C-BD97-57BB63B5E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55789"/>
            <a:ext cx="8596668" cy="4570411"/>
          </a:xfrm>
        </p:spPr>
        <p:txBody>
          <a:bodyPr>
            <a:normAutofit/>
          </a:bodyPr>
          <a:lstStyle/>
          <a:p>
            <a:endParaRPr lang="sk-SK" dirty="0"/>
          </a:p>
          <a:p>
            <a:endParaRPr lang="sk-SK" dirty="0"/>
          </a:p>
          <a:p>
            <a:pPr lvl="1"/>
            <a:endParaRPr lang="sk-SK" dirty="0"/>
          </a:p>
          <a:p>
            <a:endParaRPr lang="sk-SK" dirty="0"/>
          </a:p>
          <a:p>
            <a:pPr marL="457200" lvl="1" indent="0">
              <a:buNone/>
            </a:pPr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38DBCE51-2616-4053-88CF-661681BBF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95" y="1855789"/>
            <a:ext cx="9092151" cy="4504093"/>
          </a:xfrm>
          <a:prstGeom prst="rect">
            <a:avLst/>
          </a:prstGeo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B8BD7F7B-85DE-4F2D-9D08-B7CEF1BFA4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75"/>
          <a:stretch/>
        </p:blipFill>
        <p:spPr>
          <a:xfrm>
            <a:off x="9465372" y="3780120"/>
            <a:ext cx="2535437" cy="2579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A046D356-97E1-463A-8EEB-FE98377A1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1491" y="2268255"/>
            <a:ext cx="2743200" cy="809625"/>
          </a:xfrm>
          <a:prstGeom prst="rect">
            <a:avLst/>
          </a:prstGeom>
        </p:spPr>
      </p:pic>
      <p:sp>
        <p:nvSpPr>
          <p:cNvPr id="4" name="BlokTextu 3">
            <a:extLst>
              <a:ext uri="{FF2B5EF4-FFF2-40B4-BE49-F238E27FC236}">
                <a16:creationId xmlns:a16="http://schemas.microsoft.com/office/drawing/2014/main" id="{A7ABEEFC-F077-2B6D-2734-58F450E39940}"/>
              </a:ext>
            </a:extLst>
          </p:cNvPr>
          <p:cNvSpPr txBox="1"/>
          <p:nvPr/>
        </p:nvSpPr>
        <p:spPr>
          <a:xfrm>
            <a:off x="1207997" y="2135836"/>
            <a:ext cx="31310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Update of the filling of collection</a:t>
            </a:r>
            <a:endParaRPr lang="sk-SK" sz="1200" dirty="0">
              <a:highlight>
                <a:srgbClr val="FFFF00"/>
              </a:highlight>
            </a:endParaRPr>
          </a:p>
          <a:p>
            <a:r>
              <a:rPr lang="sk-SK" sz="1200" dirty="0" err="1">
                <a:highlight>
                  <a:srgbClr val="FFFF00"/>
                </a:highlight>
              </a:rPr>
              <a:t>cans</a:t>
            </a:r>
            <a:r>
              <a:rPr lang="en-US" sz="1200" dirty="0">
                <a:highlight>
                  <a:srgbClr val="FFFF00"/>
                </a:highlight>
              </a:rPr>
              <a:t> from the sms gateway</a:t>
            </a:r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1F317602-2ACA-C389-1930-7299F19FC6B1}"/>
              </a:ext>
            </a:extLst>
          </p:cNvPr>
          <p:cNvSpPr txBox="1"/>
          <p:nvPr/>
        </p:nvSpPr>
        <p:spPr>
          <a:xfrm>
            <a:off x="2274796" y="2877548"/>
            <a:ext cx="31310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Messenger - displays sms messages </a:t>
            </a:r>
            <a:endParaRPr lang="sk-SK" sz="1200" dirty="0">
              <a:highlight>
                <a:srgbClr val="FFFF00"/>
              </a:highlight>
            </a:endParaRPr>
          </a:p>
          <a:p>
            <a:r>
              <a:rPr lang="sk-SK" sz="1200" dirty="0">
                <a:highlight>
                  <a:srgbClr val="FFFF00"/>
                </a:highlight>
              </a:rPr>
              <a:t>  </a:t>
            </a:r>
            <a:r>
              <a:rPr lang="en-US" sz="1200" dirty="0">
                <a:highlight>
                  <a:srgbClr val="FFFF00"/>
                </a:highlight>
              </a:rPr>
              <a:t>with incorrect format</a:t>
            </a: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2AA154D0-64BD-DBDA-F953-160A380973A3}"/>
              </a:ext>
            </a:extLst>
          </p:cNvPr>
          <p:cNvSpPr txBox="1"/>
          <p:nvPr/>
        </p:nvSpPr>
        <p:spPr>
          <a:xfrm>
            <a:off x="5737098" y="2268255"/>
            <a:ext cx="31310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The possibility of using a QR code</a:t>
            </a:r>
          </a:p>
        </p:txBody>
      </p:sp>
      <p:sp>
        <p:nvSpPr>
          <p:cNvPr id="10" name="BlokTextu 9">
            <a:extLst>
              <a:ext uri="{FF2B5EF4-FFF2-40B4-BE49-F238E27FC236}">
                <a16:creationId xmlns:a16="http://schemas.microsoft.com/office/drawing/2014/main" id="{F8EEB74B-9020-FB80-9F94-E7D460281752}"/>
              </a:ext>
            </a:extLst>
          </p:cNvPr>
          <p:cNvSpPr txBox="1"/>
          <p:nvPr/>
        </p:nvSpPr>
        <p:spPr>
          <a:xfrm>
            <a:off x="3948566" y="3436837"/>
            <a:ext cx="1934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300" dirty="0">
                <a:highlight>
                  <a:srgbClr val="FFFF00"/>
                </a:highlight>
              </a:rPr>
              <a:t>Virtual phone number</a:t>
            </a:r>
            <a:endParaRPr lang="sk-SK" sz="1300" dirty="0">
              <a:highlight>
                <a:srgbClr val="FFFF00"/>
              </a:highlight>
            </a:endParaRPr>
          </a:p>
          <a:p>
            <a:r>
              <a:rPr lang="en-US" sz="1300" dirty="0">
                <a:highlight>
                  <a:srgbClr val="FFFF00"/>
                </a:highlight>
              </a:rPr>
              <a:t> </a:t>
            </a:r>
            <a:r>
              <a:rPr lang="sk-SK" sz="1300" dirty="0">
                <a:highlight>
                  <a:srgbClr val="FFFF00"/>
                </a:highlight>
              </a:rPr>
              <a:t> </a:t>
            </a:r>
            <a:r>
              <a:rPr lang="en-US" sz="1300" dirty="0">
                <a:highlight>
                  <a:srgbClr val="FFFF00"/>
                </a:highlight>
              </a:rPr>
              <a:t>for SMS gateway</a:t>
            </a:r>
          </a:p>
        </p:txBody>
      </p:sp>
      <p:sp>
        <p:nvSpPr>
          <p:cNvPr id="13" name="BlokTextu 12">
            <a:extLst>
              <a:ext uri="{FF2B5EF4-FFF2-40B4-BE49-F238E27FC236}">
                <a16:creationId xmlns:a16="http://schemas.microsoft.com/office/drawing/2014/main" id="{31433E79-E0DD-D2FE-2423-37FEA5A6A804}"/>
              </a:ext>
            </a:extLst>
          </p:cNvPr>
          <p:cNvSpPr txBox="1"/>
          <p:nvPr/>
        </p:nvSpPr>
        <p:spPr>
          <a:xfrm>
            <a:off x="4476716" y="5520930"/>
            <a:ext cx="22452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200" dirty="0" err="1">
                <a:highlight>
                  <a:srgbClr val="FFFF00"/>
                </a:highlight>
              </a:rPr>
              <a:t>garbage</a:t>
            </a:r>
            <a:r>
              <a:rPr lang="en-US" sz="1200" dirty="0">
                <a:highlight>
                  <a:srgbClr val="FFFF00"/>
                </a:highlight>
              </a:rPr>
              <a:t> </a:t>
            </a:r>
            <a:r>
              <a:rPr lang="sk-SK" sz="1200" dirty="0" err="1">
                <a:highlight>
                  <a:srgbClr val="FFFF00"/>
                </a:highlight>
              </a:rPr>
              <a:t>can</a:t>
            </a:r>
            <a:r>
              <a:rPr lang="en-US" sz="1200" dirty="0">
                <a:highlight>
                  <a:srgbClr val="FFFF00"/>
                </a:highlight>
              </a:rPr>
              <a:t> identifier</a:t>
            </a:r>
          </a:p>
        </p:txBody>
      </p:sp>
      <p:sp>
        <p:nvSpPr>
          <p:cNvPr id="16" name="BlokTextu 15">
            <a:extLst>
              <a:ext uri="{FF2B5EF4-FFF2-40B4-BE49-F238E27FC236}">
                <a16:creationId xmlns:a16="http://schemas.microsoft.com/office/drawing/2014/main" id="{160F5A26-5844-F53B-A4C6-6C0123E7D36A}"/>
              </a:ext>
            </a:extLst>
          </p:cNvPr>
          <p:cNvSpPr txBox="1"/>
          <p:nvPr/>
        </p:nvSpPr>
        <p:spPr>
          <a:xfrm flipH="1">
            <a:off x="6526168" y="5520930"/>
            <a:ext cx="184201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200" dirty="0">
                <a:highlight>
                  <a:srgbClr val="FFFF00"/>
                </a:highlight>
              </a:rPr>
              <a:t>% </a:t>
            </a:r>
            <a:r>
              <a:rPr lang="sk-SK" sz="1200" dirty="0" err="1">
                <a:highlight>
                  <a:srgbClr val="FFFF00"/>
                </a:highlight>
              </a:rPr>
              <a:t>filling</a:t>
            </a:r>
            <a:r>
              <a:rPr lang="sk-SK" sz="1200" dirty="0">
                <a:highlight>
                  <a:srgbClr val="FFFF00"/>
                </a:highlight>
              </a:rPr>
              <a:t> of </a:t>
            </a:r>
            <a:r>
              <a:rPr lang="sk-SK" sz="1200" dirty="0" err="1">
                <a:highlight>
                  <a:srgbClr val="FFFF00"/>
                </a:highlight>
              </a:rPr>
              <a:t>garbage</a:t>
            </a:r>
            <a:r>
              <a:rPr lang="sk-SK" sz="1200" dirty="0">
                <a:highlight>
                  <a:srgbClr val="FFFF00"/>
                </a:highlight>
              </a:rPr>
              <a:t> </a:t>
            </a:r>
            <a:r>
              <a:rPr lang="sk-SK" sz="1200" dirty="0" err="1">
                <a:highlight>
                  <a:srgbClr val="FFFF00"/>
                </a:highlight>
              </a:rPr>
              <a:t>can</a:t>
            </a:r>
            <a:endParaRPr lang="en-US" sz="1200" dirty="0">
              <a:highlight>
                <a:srgbClr val="FFFF00"/>
              </a:highlight>
            </a:endParaRPr>
          </a:p>
        </p:txBody>
      </p:sp>
      <p:sp>
        <p:nvSpPr>
          <p:cNvPr id="17" name="BlokTextu 16">
            <a:extLst>
              <a:ext uri="{FF2B5EF4-FFF2-40B4-BE49-F238E27FC236}">
                <a16:creationId xmlns:a16="http://schemas.microsoft.com/office/drawing/2014/main" id="{E3BE07CB-57EF-FDB1-1BE9-FA3A1175C9AA}"/>
              </a:ext>
            </a:extLst>
          </p:cNvPr>
          <p:cNvSpPr txBox="1"/>
          <p:nvPr/>
        </p:nvSpPr>
        <p:spPr>
          <a:xfrm>
            <a:off x="4915890" y="4006292"/>
            <a:ext cx="3131089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300" dirty="0">
                <a:highlight>
                  <a:srgbClr val="FFFF00"/>
                </a:highlight>
              </a:rPr>
              <a:t>Possibility to update the </a:t>
            </a:r>
            <a:r>
              <a:rPr lang="sk-SK" sz="1300" dirty="0" err="1">
                <a:highlight>
                  <a:srgbClr val="FFFF00"/>
                </a:highlight>
              </a:rPr>
              <a:t>filling</a:t>
            </a:r>
            <a:r>
              <a:rPr lang="en-US" sz="1300" dirty="0">
                <a:highlight>
                  <a:srgbClr val="FFFF00"/>
                </a:highlight>
              </a:rPr>
              <a:t> of the </a:t>
            </a:r>
            <a:r>
              <a:rPr lang="sk-SK" sz="1300" dirty="0" err="1">
                <a:highlight>
                  <a:srgbClr val="FFFF00"/>
                </a:highlight>
              </a:rPr>
              <a:t>garbage</a:t>
            </a:r>
            <a:r>
              <a:rPr lang="en-US" sz="1300" dirty="0">
                <a:highlight>
                  <a:srgbClr val="FFFF00"/>
                </a:highlight>
              </a:rPr>
              <a:t> </a:t>
            </a:r>
            <a:r>
              <a:rPr lang="sk-SK" sz="1300" dirty="0" err="1">
                <a:highlight>
                  <a:srgbClr val="FFFF00"/>
                </a:highlight>
              </a:rPr>
              <a:t>can</a:t>
            </a:r>
            <a:r>
              <a:rPr lang="en-US" sz="1300" dirty="0">
                <a:highlight>
                  <a:srgbClr val="FFFF00"/>
                </a:highlight>
              </a:rPr>
              <a:t> </a:t>
            </a:r>
            <a:r>
              <a:rPr lang="sk-SK" sz="1300" dirty="0" err="1">
                <a:highlight>
                  <a:srgbClr val="FFFF00"/>
                </a:highlight>
              </a:rPr>
              <a:t>via</a:t>
            </a:r>
            <a:r>
              <a:rPr lang="en-US" sz="1300" dirty="0">
                <a:highlight>
                  <a:srgbClr val="FFFF00"/>
                </a:highlight>
              </a:rPr>
              <a:t> sending an SMS (without the use of a smart sensor) </a:t>
            </a:r>
            <a:endParaRPr lang="sk-SK" sz="1300" dirty="0">
              <a:highlight>
                <a:srgbClr val="FFFF00"/>
              </a:highlight>
            </a:endParaRPr>
          </a:p>
          <a:p>
            <a:r>
              <a:rPr lang="sk-SK" sz="1300" dirty="0">
                <a:highlight>
                  <a:srgbClr val="FFFF00"/>
                </a:highlight>
              </a:rPr>
              <a:t>	SMS </a:t>
            </a:r>
            <a:r>
              <a:rPr lang="en-US" sz="1300" dirty="0">
                <a:highlight>
                  <a:srgbClr val="FFFF00"/>
                </a:highlight>
              </a:rPr>
              <a:t>format</a:t>
            </a:r>
            <a:r>
              <a:rPr lang="sk-SK" sz="1300" dirty="0">
                <a:highlight>
                  <a:srgbClr val="FFFF00"/>
                </a:highlight>
              </a:rPr>
              <a:t>:	 </a:t>
            </a:r>
            <a:endParaRPr lang="en-US" sz="13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52381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864591-47A0-451E-A9C6-1F8C1438C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131" y="163891"/>
            <a:ext cx="8596668" cy="795867"/>
          </a:xfrm>
        </p:spPr>
        <p:txBody>
          <a:bodyPr>
            <a:normAutofit/>
          </a:bodyPr>
          <a:lstStyle/>
          <a:p>
            <a:r>
              <a:rPr lang="sk-SK" dirty="0" err="1"/>
              <a:t>Optimization</a:t>
            </a:r>
            <a:r>
              <a:rPr lang="sk-SK" dirty="0"/>
              <a:t> of </a:t>
            </a:r>
            <a:r>
              <a:rPr lang="sk-SK" dirty="0" err="1"/>
              <a:t>collection</a:t>
            </a:r>
            <a:r>
              <a:rPr lang="sk-SK" dirty="0"/>
              <a:t> </a:t>
            </a:r>
            <a:r>
              <a:rPr lang="sk-SK" dirty="0" err="1"/>
              <a:t>routes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89946E8-EE01-4D8C-BD97-57BB63B5E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55789"/>
            <a:ext cx="8596668" cy="4570411"/>
          </a:xfrm>
        </p:spPr>
        <p:txBody>
          <a:bodyPr>
            <a:normAutofit/>
          </a:bodyPr>
          <a:lstStyle/>
          <a:p>
            <a:endParaRPr lang="sk-SK" dirty="0"/>
          </a:p>
          <a:p>
            <a:endParaRPr lang="sk-SK" dirty="0"/>
          </a:p>
          <a:p>
            <a:pPr lvl="1"/>
            <a:endParaRPr lang="sk-SK" dirty="0"/>
          </a:p>
          <a:p>
            <a:endParaRPr lang="sk-SK" dirty="0"/>
          </a:p>
          <a:p>
            <a:pPr marL="457200" lvl="1" indent="0">
              <a:buNone/>
            </a:pPr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38DBCE51-2616-4053-88CF-661681BBF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6808" y="812162"/>
            <a:ext cx="10861257" cy="5881947"/>
          </a:xfrm>
          <a:prstGeom prst="rect">
            <a:avLst/>
          </a:prstGeom>
        </p:spPr>
      </p:pic>
      <p:sp>
        <p:nvSpPr>
          <p:cNvPr id="4" name="BlokTextu 3">
            <a:extLst>
              <a:ext uri="{FF2B5EF4-FFF2-40B4-BE49-F238E27FC236}">
                <a16:creationId xmlns:a16="http://schemas.microsoft.com/office/drawing/2014/main" id="{4DE70F67-F98F-0AC3-D725-FB703FC98404}"/>
              </a:ext>
            </a:extLst>
          </p:cNvPr>
          <p:cNvSpPr txBox="1"/>
          <p:nvPr/>
        </p:nvSpPr>
        <p:spPr>
          <a:xfrm>
            <a:off x="7132320" y="1032037"/>
            <a:ext cx="2756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 err="1">
                <a:highlight>
                  <a:srgbClr val="FFFF00"/>
                </a:highlight>
              </a:rPr>
              <a:t>Plan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the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collection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DB9D6FF0-2610-3D1A-E950-1E82557F0271}"/>
              </a:ext>
            </a:extLst>
          </p:cNvPr>
          <p:cNvSpPr txBox="1"/>
          <p:nvPr/>
        </p:nvSpPr>
        <p:spPr>
          <a:xfrm>
            <a:off x="1012038" y="1915957"/>
            <a:ext cx="27567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.......</a:t>
            </a:r>
            <a:r>
              <a:rPr lang="sk-SK" dirty="0" err="1">
                <a:highlight>
                  <a:srgbClr val="FFFF00"/>
                </a:highlight>
              </a:rPr>
              <a:t>filters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.........</a:t>
            </a:r>
            <a:endParaRPr lang="en-US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7" name="BlokTextu 6">
            <a:extLst>
              <a:ext uri="{FF2B5EF4-FFF2-40B4-BE49-F238E27FC236}">
                <a16:creationId xmlns:a16="http://schemas.microsoft.com/office/drawing/2014/main" id="{A9B25792-73ED-3367-ED34-E7AB995B10A3}"/>
              </a:ext>
            </a:extLst>
          </p:cNvPr>
          <p:cNvSpPr txBox="1"/>
          <p:nvPr/>
        </p:nvSpPr>
        <p:spPr>
          <a:xfrm>
            <a:off x="2390411" y="2660881"/>
            <a:ext cx="30222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>
                <a:highlight>
                  <a:srgbClr val="FFFF00"/>
                </a:highlight>
              </a:rPr>
              <a:t>Table of </a:t>
            </a:r>
            <a:r>
              <a:rPr lang="sk-SK" dirty="0" err="1">
                <a:highlight>
                  <a:srgbClr val="FFFF00"/>
                </a:highlight>
              </a:rPr>
              <a:t>collection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places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F8977688-A188-7477-7C9A-6C11EA0DD732}"/>
              </a:ext>
            </a:extLst>
          </p:cNvPr>
          <p:cNvSpPr txBox="1"/>
          <p:nvPr/>
        </p:nvSpPr>
        <p:spPr>
          <a:xfrm>
            <a:off x="9169790" y="3817828"/>
            <a:ext cx="30222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table for vehicle</a:t>
            </a:r>
            <a:endParaRPr lang="sk-SK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....</a:t>
            </a:r>
            <a:r>
              <a:rPr lang="en-US" dirty="0">
                <a:highlight>
                  <a:srgbClr val="FFFF00"/>
                </a:highlight>
              </a:rPr>
              <a:t>selection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....</a:t>
            </a:r>
            <a:endParaRPr lang="en-US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11" name="BlokTextu 10">
            <a:extLst>
              <a:ext uri="{FF2B5EF4-FFF2-40B4-BE49-F238E27FC236}">
                <a16:creationId xmlns:a16="http://schemas.microsoft.com/office/drawing/2014/main" id="{4973781A-8A2E-35FE-06F6-C512C5A2028D}"/>
              </a:ext>
            </a:extLst>
          </p:cNvPr>
          <p:cNvSpPr txBox="1"/>
          <p:nvPr/>
        </p:nvSpPr>
        <p:spPr>
          <a:xfrm>
            <a:off x="8880840" y="5360190"/>
            <a:ext cx="30222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 err="1">
                <a:highlight>
                  <a:srgbClr val="FFFF00"/>
                </a:highlight>
              </a:rPr>
              <a:t>proposal</a:t>
            </a:r>
            <a:r>
              <a:rPr lang="sk-SK" dirty="0">
                <a:highlight>
                  <a:srgbClr val="FFFF00"/>
                </a:highlight>
              </a:rPr>
              <a:t> of </a:t>
            </a:r>
            <a:r>
              <a:rPr lang="sk-SK" dirty="0" err="1">
                <a:highlight>
                  <a:srgbClr val="FFFF00"/>
                </a:highlight>
              </a:rPr>
              <a:t>collection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........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routes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........</a:t>
            </a:r>
            <a:endParaRPr lang="en-US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12" name="BlokTextu 11">
            <a:extLst>
              <a:ext uri="{FF2B5EF4-FFF2-40B4-BE49-F238E27FC236}">
                <a16:creationId xmlns:a16="http://schemas.microsoft.com/office/drawing/2014/main" id="{C6BC3EBF-4E05-ED26-9F02-998EBDF4E271}"/>
              </a:ext>
            </a:extLst>
          </p:cNvPr>
          <p:cNvSpPr txBox="1"/>
          <p:nvPr/>
        </p:nvSpPr>
        <p:spPr>
          <a:xfrm>
            <a:off x="793131" y="5399507"/>
            <a:ext cx="27567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 err="1">
                <a:highlight>
                  <a:srgbClr val="FFFF00"/>
                </a:highlight>
              </a:rPr>
              <a:t>visualization</a:t>
            </a:r>
            <a:r>
              <a:rPr lang="sk-SK" dirty="0">
                <a:highlight>
                  <a:srgbClr val="FFFF00"/>
                </a:highlight>
              </a:rPr>
              <a:t> of</a:t>
            </a:r>
          </a:p>
          <a:p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.....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routes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.....</a:t>
            </a:r>
            <a:endParaRPr lang="en-US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14" name="BlokTextu 13">
            <a:extLst>
              <a:ext uri="{FF2B5EF4-FFF2-40B4-BE49-F238E27FC236}">
                <a16:creationId xmlns:a16="http://schemas.microsoft.com/office/drawing/2014/main" id="{76958A17-B9E3-4FBC-3554-8793ABC4DE5B}"/>
              </a:ext>
            </a:extLst>
          </p:cNvPr>
          <p:cNvSpPr txBox="1"/>
          <p:nvPr/>
        </p:nvSpPr>
        <p:spPr>
          <a:xfrm>
            <a:off x="6985155" y="4278072"/>
            <a:ext cx="22888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 err="1">
                <a:highlight>
                  <a:srgbClr val="FFFF00"/>
                </a:highlight>
              </a:rPr>
              <a:t>information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about</a:t>
            </a:r>
            <a:r>
              <a:rPr lang="sk-SK" dirty="0">
                <a:highlight>
                  <a:srgbClr val="FFFF00"/>
                </a:highlight>
              </a:rPr>
              <a:t> </a:t>
            </a:r>
          </a:p>
          <a:p>
            <a:r>
              <a:rPr lang="sk-SK" dirty="0" err="1">
                <a:highlight>
                  <a:srgbClr val="FFFF00"/>
                </a:highlight>
              </a:rPr>
              <a:t>collection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points</a:t>
            </a:r>
            <a:r>
              <a:rPr lang="sk-SK" dirty="0">
                <a:highlight>
                  <a:srgbClr val="FFFF00"/>
                </a:highlight>
              </a:rPr>
              <a:t> </a:t>
            </a:r>
          </a:p>
          <a:p>
            <a:r>
              <a:rPr lang="sk-SK" dirty="0">
                <a:highlight>
                  <a:srgbClr val="FFFF00"/>
                </a:highlight>
              </a:rPr>
              <a:t>and </a:t>
            </a:r>
            <a:r>
              <a:rPr lang="sk-SK" dirty="0" err="1">
                <a:highlight>
                  <a:srgbClr val="FFFF00"/>
                </a:highlight>
              </a:rPr>
              <a:t>vehicles</a:t>
            </a:r>
            <a:endParaRPr lang="sk-SK" dirty="0">
              <a:highlight>
                <a:srgbClr val="FFFF00"/>
              </a:highlight>
            </a:endParaRPr>
          </a:p>
        </p:txBody>
      </p:sp>
      <p:sp>
        <p:nvSpPr>
          <p:cNvPr id="16" name="BlokTextu 15">
            <a:extLst>
              <a:ext uri="{FF2B5EF4-FFF2-40B4-BE49-F238E27FC236}">
                <a16:creationId xmlns:a16="http://schemas.microsoft.com/office/drawing/2014/main" id="{08E38AFB-FB4E-F44F-5233-F5FDB2930664}"/>
              </a:ext>
            </a:extLst>
          </p:cNvPr>
          <p:cNvSpPr txBox="1"/>
          <p:nvPr/>
        </p:nvSpPr>
        <p:spPr>
          <a:xfrm>
            <a:off x="677334" y="4429040"/>
            <a:ext cx="27567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 err="1">
                <a:highlight>
                  <a:srgbClr val="FFFF00"/>
                </a:highlight>
              </a:rPr>
              <a:t>editation</a:t>
            </a:r>
            <a:r>
              <a:rPr lang="sk-SK" dirty="0">
                <a:highlight>
                  <a:srgbClr val="FFFF00"/>
                </a:highlight>
              </a:rPr>
              <a:t> of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</a:t>
            </a:r>
            <a:r>
              <a:rPr lang="sk-SK" dirty="0">
                <a:highlight>
                  <a:srgbClr val="FFFF00"/>
                </a:highlight>
              </a:rPr>
              <a:t>  </a:t>
            </a:r>
          </a:p>
          <a:p>
            <a:r>
              <a:rPr lang="sk-SK" dirty="0" err="1">
                <a:highlight>
                  <a:srgbClr val="FFFF00"/>
                </a:highlight>
              </a:rPr>
              <a:t>proposed</a:t>
            </a:r>
            <a:r>
              <a:rPr lang="sk-SK" dirty="0">
                <a:highlight>
                  <a:srgbClr val="FFFF00"/>
                </a:highlight>
              </a:rPr>
              <a:t> </a:t>
            </a:r>
            <a:r>
              <a:rPr lang="sk-SK" dirty="0" err="1">
                <a:highlight>
                  <a:srgbClr val="FFFF00"/>
                </a:highlight>
              </a:rPr>
              <a:t>routes</a:t>
            </a:r>
            <a:r>
              <a:rPr lang="sk-SK" dirty="0">
                <a:solidFill>
                  <a:srgbClr val="FFFF00"/>
                </a:solidFill>
                <a:highlight>
                  <a:srgbClr val="FFFF00"/>
                </a:highlight>
              </a:rPr>
              <a:t>...</a:t>
            </a:r>
            <a:endParaRPr lang="en-US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37119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8D6DE0-A525-47CF-B31E-5113AE468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568" y="224591"/>
            <a:ext cx="9319807" cy="517374"/>
          </a:xfrm>
        </p:spPr>
        <p:txBody>
          <a:bodyPr>
            <a:noAutofit/>
          </a:bodyPr>
          <a:lstStyle/>
          <a:p>
            <a:r>
              <a:rPr lang="sk-SK" sz="3000" dirty="0" err="1"/>
              <a:t>Optimization</a:t>
            </a:r>
            <a:r>
              <a:rPr lang="sk-SK" sz="3000" dirty="0"/>
              <a:t> of </a:t>
            </a:r>
            <a:r>
              <a:rPr lang="sk-SK" sz="3000" dirty="0" err="1"/>
              <a:t>collection</a:t>
            </a:r>
            <a:r>
              <a:rPr lang="sk-SK" sz="3000" dirty="0"/>
              <a:t> </a:t>
            </a:r>
            <a:r>
              <a:rPr lang="sk-SK" sz="3000" dirty="0" err="1"/>
              <a:t>routes</a:t>
            </a:r>
            <a:r>
              <a:rPr lang="sk-SK" sz="3000" dirty="0"/>
              <a:t> – </a:t>
            </a:r>
            <a:r>
              <a:rPr lang="sk-SK" sz="3000" dirty="0" err="1"/>
              <a:t>Editation</a:t>
            </a:r>
            <a:r>
              <a:rPr lang="sk-SK" sz="3000" dirty="0"/>
              <a:t> </a:t>
            </a:r>
            <a:r>
              <a:rPr lang="sk-SK" sz="3000" dirty="0" err="1"/>
              <a:t>route</a:t>
            </a:r>
            <a:endParaRPr lang="sk-SK" sz="3000" dirty="0"/>
          </a:p>
        </p:txBody>
      </p:sp>
      <p:pic>
        <p:nvPicPr>
          <p:cNvPr id="7" name="Zástupný objekt pre obsah 6">
            <a:extLst>
              <a:ext uri="{FF2B5EF4-FFF2-40B4-BE49-F238E27FC236}">
                <a16:creationId xmlns:a16="http://schemas.microsoft.com/office/drawing/2014/main" id="{A90E481A-381D-47D6-BFC9-3B4156AC9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057" y="942117"/>
            <a:ext cx="10705083" cy="5780185"/>
          </a:xfr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A0E326FA-17AF-4598-AA79-524E9671C5CA}"/>
              </a:ext>
            </a:extLst>
          </p:cNvPr>
          <p:cNvSpPr txBox="1"/>
          <p:nvPr/>
        </p:nvSpPr>
        <p:spPr>
          <a:xfrm>
            <a:off x="2840294" y="2782669"/>
            <a:ext cx="3224463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k-SK" dirty="0" err="1"/>
              <a:t>Switching</a:t>
            </a:r>
            <a:r>
              <a:rPr lang="sk-SK" dirty="0"/>
              <a:t> </a:t>
            </a:r>
            <a:r>
              <a:rPr lang="sk-SK" dirty="0" err="1"/>
              <a:t>between</a:t>
            </a:r>
            <a:r>
              <a:rPr lang="sk-SK" dirty="0"/>
              <a:t> </a:t>
            </a:r>
            <a:r>
              <a:rPr lang="sk-SK" dirty="0" err="1"/>
              <a:t>displayed</a:t>
            </a:r>
            <a:r>
              <a:rPr lang="sk-SK" dirty="0"/>
              <a:t> </a:t>
            </a:r>
            <a:r>
              <a:rPr lang="sk-SK" dirty="0" err="1"/>
              <a:t>routes</a:t>
            </a:r>
            <a:endParaRPr lang="sk-SK" dirty="0"/>
          </a:p>
        </p:txBody>
      </p:sp>
      <p:sp>
        <p:nvSpPr>
          <p:cNvPr id="13" name="BlokTextu 12">
            <a:extLst>
              <a:ext uri="{FF2B5EF4-FFF2-40B4-BE49-F238E27FC236}">
                <a16:creationId xmlns:a16="http://schemas.microsoft.com/office/drawing/2014/main" id="{B77D0F0D-B5D2-4339-93E6-42142600FD16}"/>
              </a:ext>
            </a:extLst>
          </p:cNvPr>
          <p:cNvSpPr txBox="1"/>
          <p:nvPr/>
        </p:nvSpPr>
        <p:spPr>
          <a:xfrm>
            <a:off x="6252912" y="3190757"/>
            <a:ext cx="3224463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k-SK" dirty="0" err="1"/>
              <a:t>Information</a:t>
            </a:r>
            <a:r>
              <a:rPr lang="sk-SK" dirty="0"/>
              <a:t> </a:t>
            </a:r>
            <a:r>
              <a:rPr lang="sk-SK" dirty="0" err="1"/>
              <a:t>about</a:t>
            </a:r>
            <a:r>
              <a:rPr lang="sk-SK" dirty="0"/>
              <a:t> </a:t>
            </a:r>
            <a:r>
              <a:rPr lang="sk-SK" dirty="0" err="1"/>
              <a:t>route</a:t>
            </a:r>
            <a:endParaRPr lang="sk-SK" dirty="0"/>
          </a:p>
        </p:txBody>
      </p:sp>
      <p:sp>
        <p:nvSpPr>
          <p:cNvPr id="16" name="BlokTextu 15">
            <a:extLst>
              <a:ext uri="{FF2B5EF4-FFF2-40B4-BE49-F238E27FC236}">
                <a16:creationId xmlns:a16="http://schemas.microsoft.com/office/drawing/2014/main" id="{6D9C975D-9A94-4666-99A6-9A935D943F2B}"/>
              </a:ext>
            </a:extLst>
          </p:cNvPr>
          <p:cNvSpPr txBox="1"/>
          <p:nvPr/>
        </p:nvSpPr>
        <p:spPr>
          <a:xfrm>
            <a:off x="580872" y="5833775"/>
            <a:ext cx="2731238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k-SK" dirty="0" err="1"/>
              <a:t>Route</a:t>
            </a:r>
            <a:r>
              <a:rPr lang="sk-SK" dirty="0"/>
              <a:t> </a:t>
            </a:r>
            <a:r>
              <a:rPr lang="sk-SK" dirty="0" err="1"/>
              <a:t>execution</a:t>
            </a:r>
            <a:endParaRPr lang="sk-SK" dirty="0"/>
          </a:p>
        </p:txBody>
      </p:sp>
      <p:cxnSp>
        <p:nvCxnSpPr>
          <p:cNvPr id="12" name="Rovná spojovacia šípka 11">
            <a:extLst>
              <a:ext uri="{FF2B5EF4-FFF2-40B4-BE49-F238E27FC236}">
                <a16:creationId xmlns:a16="http://schemas.microsoft.com/office/drawing/2014/main" id="{5CF88639-0627-47DF-9A62-C3709CE38CA6}"/>
              </a:ext>
            </a:extLst>
          </p:cNvPr>
          <p:cNvCxnSpPr>
            <a:cxnSpLocks/>
          </p:cNvCxnSpPr>
          <p:nvPr/>
        </p:nvCxnSpPr>
        <p:spPr>
          <a:xfrm flipH="1">
            <a:off x="2202934" y="3429000"/>
            <a:ext cx="2614537" cy="829073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BlokTextu 14">
            <a:extLst>
              <a:ext uri="{FF2B5EF4-FFF2-40B4-BE49-F238E27FC236}">
                <a16:creationId xmlns:a16="http://schemas.microsoft.com/office/drawing/2014/main" id="{F27298A7-E652-4F57-81D4-6E6FE7388D99}"/>
              </a:ext>
            </a:extLst>
          </p:cNvPr>
          <p:cNvSpPr txBox="1"/>
          <p:nvPr/>
        </p:nvSpPr>
        <p:spPr>
          <a:xfrm>
            <a:off x="640774" y="2591939"/>
            <a:ext cx="1619250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sk-SK" dirty="0" err="1"/>
              <a:t>turn</a:t>
            </a:r>
            <a:r>
              <a:rPr lang="sk-SK" dirty="0"/>
              <a:t> on/</a:t>
            </a:r>
            <a:r>
              <a:rPr lang="sk-SK" dirty="0" err="1"/>
              <a:t>off</a:t>
            </a:r>
            <a:r>
              <a:rPr lang="sk-SK" dirty="0"/>
              <a:t> </a:t>
            </a:r>
            <a:r>
              <a:rPr lang="sk-SK" dirty="0" err="1"/>
              <a:t>editation</a:t>
            </a:r>
            <a:endParaRPr lang="sk-SK" dirty="0"/>
          </a:p>
        </p:txBody>
      </p:sp>
      <p:cxnSp>
        <p:nvCxnSpPr>
          <p:cNvPr id="18" name="Rovná spojovacia šípka 17">
            <a:extLst>
              <a:ext uri="{FF2B5EF4-FFF2-40B4-BE49-F238E27FC236}">
                <a16:creationId xmlns:a16="http://schemas.microsoft.com/office/drawing/2014/main" id="{D32F290E-2FAE-4F5A-8589-0551CBB02FDA}"/>
              </a:ext>
            </a:extLst>
          </p:cNvPr>
          <p:cNvCxnSpPr>
            <a:cxnSpLocks/>
          </p:cNvCxnSpPr>
          <p:nvPr/>
        </p:nvCxnSpPr>
        <p:spPr>
          <a:xfrm flipH="1">
            <a:off x="972861" y="3560089"/>
            <a:ext cx="210224" cy="1488441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Rovná spojovacia šípka 18">
            <a:extLst>
              <a:ext uri="{FF2B5EF4-FFF2-40B4-BE49-F238E27FC236}">
                <a16:creationId xmlns:a16="http://schemas.microsoft.com/office/drawing/2014/main" id="{19CD1A01-5D44-4826-BF45-8F2D3CFDDC8B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5553075" y="3560089"/>
            <a:ext cx="2312069" cy="688470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Rovná spojovacia šípka 27">
            <a:extLst>
              <a:ext uri="{FF2B5EF4-FFF2-40B4-BE49-F238E27FC236}">
                <a16:creationId xmlns:a16="http://schemas.microsoft.com/office/drawing/2014/main" id="{2853F37F-C8A8-47A4-9729-5B4D63CDA4F9}"/>
              </a:ext>
            </a:extLst>
          </p:cNvPr>
          <p:cNvCxnSpPr>
            <a:cxnSpLocks/>
          </p:cNvCxnSpPr>
          <p:nvPr/>
        </p:nvCxnSpPr>
        <p:spPr>
          <a:xfrm flipH="1" flipV="1">
            <a:off x="1077973" y="5391150"/>
            <a:ext cx="980506" cy="428432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3" name="Obrázok 32">
            <a:extLst>
              <a:ext uri="{FF2B5EF4-FFF2-40B4-BE49-F238E27FC236}">
                <a16:creationId xmlns:a16="http://schemas.microsoft.com/office/drawing/2014/main" id="{A954C098-9A59-487B-A546-067DD923F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04099" y="5019150"/>
            <a:ext cx="4687426" cy="1464000"/>
          </a:xfrm>
          <a:prstGeom prst="rect">
            <a:avLst/>
          </a:prstGeom>
          <a:ln>
            <a:solidFill>
              <a:schemeClr val="accent5">
                <a:alpha val="38000"/>
              </a:schemeClr>
            </a:solidFill>
          </a:ln>
          <a:effectLst>
            <a:softEdge rad="0"/>
          </a:effectLst>
        </p:spPr>
      </p:pic>
      <p:cxnSp>
        <p:nvCxnSpPr>
          <p:cNvPr id="34" name="Rovná spojovacia šípka 33">
            <a:extLst>
              <a:ext uri="{FF2B5EF4-FFF2-40B4-BE49-F238E27FC236}">
                <a16:creationId xmlns:a16="http://schemas.microsoft.com/office/drawing/2014/main" id="{BED251C6-8A3A-4B5D-BB2D-E1C1BC7B5308}"/>
              </a:ext>
            </a:extLst>
          </p:cNvPr>
          <p:cNvCxnSpPr>
            <a:cxnSpLocks/>
          </p:cNvCxnSpPr>
          <p:nvPr/>
        </p:nvCxnSpPr>
        <p:spPr>
          <a:xfrm>
            <a:off x="2338480" y="3466585"/>
            <a:ext cx="3675995" cy="1542280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Obdĺžnik 35">
            <a:extLst>
              <a:ext uri="{FF2B5EF4-FFF2-40B4-BE49-F238E27FC236}">
                <a16:creationId xmlns:a16="http://schemas.microsoft.com/office/drawing/2014/main" id="{B9BC4EC1-C329-41B8-9DBA-09995170AF13}"/>
              </a:ext>
            </a:extLst>
          </p:cNvPr>
          <p:cNvSpPr/>
          <p:nvPr/>
        </p:nvSpPr>
        <p:spPr>
          <a:xfrm>
            <a:off x="3634665" y="4947610"/>
            <a:ext cx="4756860" cy="1542280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  <p:cxnSp>
        <p:nvCxnSpPr>
          <p:cNvPr id="37" name="Rovná spojovacia šípka 36">
            <a:extLst>
              <a:ext uri="{FF2B5EF4-FFF2-40B4-BE49-F238E27FC236}">
                <a16:creationId xmlns:a16="http://schemas.microsoft.com/office/drawing/2014/main" id="{C88F4759-7593-467A-9889-7B6B9FE9FCF0}"/>
              </a:ext>
            </a:extLst>
          </p:cNvPr>
          <p:cNvCxnSpPr>
            <a:cxnSpLocks/>
            <a:stCxn id="38" idx="1"/>
          </p:cNvCxnSpPr>
          <p:nvPr/>
        </p:nvCxnSpPr>
        <p:spPr>
          <a:xfrm flipH="1">
            <a:off x="6800249" y="4589061"/>
            <a:ext cx="1800499" cy="595388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BlokTextu 37">
            <a:extLst>
              <a:ext uri="{FF2B5EF4-FFF2-40B4-BE49-F238E27FC236}">
                <a16:creationId xmlns:a16="http://schemas.microsoft.com/office/drawing/2014/main" id="{ED5B34FB-542E-4D24-9936-627575EE745A}"/>
              </a:ext>
            </a:extLst>
          </p:cNvPr>
          <p:cNvSpPr txBox="1"/>
          <p:nvPr/>
        </p:nvSpPr>
        <p:spPr>
          <a:xfrm>
            <a:off x="8600748" y="3711898"/>
            <a:ext cx="2424689" cy="175432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Using "drag and drop" for the column header, it is possible to change the order of collection places </a:t>
            </a:r>
            <a:r>
              <a:rPr lang="sk-SK" dirty="0"/>
              <a:t>in</a:t>
            </a:r>
            <a:r>
              <a:rPr lang="en-US" dirty="0"/>
              <a:t> route</a:t>
            </a:r>
            <a:r>
              <a:rPr lang="sk-SK" dirty="0"/>
              <a:t>.</a:t>
            </a:r>
          </a:p>
        </p:txBody>
      </p:sp>
      <p:sp>
        <p:nvSpPr>
          <p:cNvPr id="41" name="BlokTextu 40">
            <a:extLst>
              <a:ext uri="{FF2B5EF4-FFF2-40B4-BE49-F238E27FC236}">
                <a16:creationId xmlns:a16="http://schemas.microsoft.com/office/drawing/2014/main" id="{E6E80916-7A71-4AF6-914D-FCBE0C3823E0}"/>
              </a:ext>
            </a:extLst>
          </p:cNvPr>
          <p:cNvSpPr txBox="1"/>
          <p:nvPr/>
        </p:nvSpPr>
        <p:spPr>
          <a:xfrm>
            <a:off x="8672777" y="5521973"/>
            <a:ext cx="2265110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Display of extension / savings compared to the proposed route</a:t>
            </a:r>
            <a:endParaRPr lang="sk-SK" dirty="0"/>
          </a:p>
        </p:txBody>
      </p:sp>
      <p:cxnSp>
        <p:nvCxnSpPr>
          <p:cNvPr id="45" name="Rovná spojovacia šípka 44">
            <a:extLst>
              <a:ext uri="{FF2B5EF4-FFF2-40B4-BE49-F238E27FC236}">
                <a16:creationId xmlns:a16="http://schemas.microsoft.com/office/drawing/2014/main" id="{49399FC2-0E06-42B8-9B40-0D0702125061}"/>
              </a:ext>
            </a:extLst>
          </p:cNvPr>
          <p:cNvCxnSpPr>
            <a:cxnSpLocks/>
          </p:cNvCxnSpPr>
          <p:nvPr/>
        </p:nvCxnSpPr>
        <p:spPr>
          <a:xfrm flipH="1" flipV="1">
            <a:off x="5477608" y="6178061"/>
            <a:ext cx="3153867" cy="257735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129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864591-47A0-451E-A9C6-1F8C1438C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538" y="249677"/>
            <a:ext cx="8596668" cy="1606112"/>
          </a:xfrm>
        </p:spPr>
        <p:txBody>
          <a:bodyPr>
            <a:normAutofit/>
          </a:bodyPr>
          <a:lstStyle/>
          <a:p>
            <a:r>
              <a:rPr lang="en-US" sz="2800" dirty="0"/>
              <a:t>Optimization of collection drives - visualization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89946E8-EE01-4D8C-BD97-57BB63B5E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55789"/>
            <a:ext cx="8596668" cy="4570411"/>
          </a:xfrm>
        </p:spPr>
        <p:txBody>
          <a:bodyPr>
            <a:normAutofit/>
          </a:bodyPr>
          <a:lstStyle/>
          <a:p>
            <a:endParaRPr lang="sk-SK" dirty="0"/>
          </a:p>
          <a:p>
            <a:endParaRPr lang="sk-SK" dirty="0"/>
          </a:p>
          <a:p>
            <a:pPr lvl="1"/>
            <a:endParaRPr lang="sk-SK" dirty="0"/>
          </a:p>
          <a:p>
            <a:endParaRPr lang="sk-SK" dirty="0"/>
          </a:p>
          <a:p>
            <a:pPr marL="457200" lvl="1" indent="0">
              <a:buNone/>
            </a:pPr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38DBCE51-2616-4053-88CF-661681BBF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371" y="831744"/>
            <a:ext cx="10861257" cy="5865892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86AEEE0E-4E5E-73CB-7C56-604665040FAD}"/>
              </a:ext>
            </a:extLst>
          </p:cNvPr>
          <p:cNvSpPr txBox="1"/>
          <p:nvPr/>
        </p:nvSpPr>
        <p:spPr>
          <a:xfrm>
            <a:off x="9060873" y="5102228"/>
            <a:ext cx="16409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 err="1">
                <a:highlight>
                  <a:srgbClr val="FFFF00"/>
                </a:highlight>
              </a:rPr>
              <a:t>garbage</a:t>
            </a:r>
            <a:r>
              <a:rPr lang="sk-SK" dirty="0">
                <a:highlight>
                  <a:srgbClr val="FFFF00"/>
                </a:highlight>
              </a:rPr>
              <a:t> yard</a:t>
            </a: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BD8E6981-8A11-2FC3-B602-AB78A99E7359}"/>
              </a:ext>
            </a:extLst>
          </p:cNvPr>
          <p:cNvSpPr txBox="1"/>
          <p:nvPr/>
        </p:nvSpPr>
        <p:spPr>
          <a:xfrm>
            <a:off x="7132320" y="2510502"/>
            <a:ext cx="34679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dirty="0">
                <a:highlight>
                  <a:srgbClr val="FFFF00"/>
                </a:highlight>
              </a:rPr>
              <a:t>y</a:t>
            </a:r>
            <a:r>
              <a:rPr lang="en-US" dirty="0" err="1">
                <a:highlight>
                  <a:srgbClr val="FFFF00"/>
                </a:highlight>
              </a:rPr>
              <a:t>ellow</a:t>
            </a:r>
            <a:r>
              <a:rPr lang="en-US" dirty="0">
                <a:highlight>
                  <a:srgbClr val="FFFF00"/>
                </a:highlight>
              </a:rPr>
              <a:t> point - collection place</a:t>
            </a:r>
          </a:p>
        </p:txBody>
      </p:sp>
      <p:sp>
        <p:nvSpPr>
          <p:cNvPr id="10" name="BlokTextu 9">
            <a:extLst>
              <a:ext uri="{FF2B5EF4-FFF2-40B4-BE49-F238E27FC236}">
                <a16:creationId xmlns:a16="http://schemas.microsoft.com/office/drawing/2014/main" id="{BD343215-EAC4-D9FB-3D02-4828E465C51C}"/>
              </a:ext>
            </a:extLst>
          </p:cNvPr>
          <p:cNvSpPr txBox="1"/>
          <p:nvPr/>
        </p:nvSpPr>
        <p:spPr>
          <a:xfrm>
            <a:off x="1989667" y="3429000"/>
            <a:ext cx="21251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   green point –</a:t>
            </a:r>
          </a:p>
          <a:p>
            <a:r>
              <a:rPr lang="en-US" dirty="0">
                <a:highlight>
                  <a:srgbClr val="FFFF00"/>
                </a:highlight>
              </a:rPr>
              <a:t>      crossroad</a:t>
            </a:r>
          </a:p>
        </p:txBody>
      </p:sp>
    </p:spTree>
    <p:extLst>
      <p:ext uri="{BB962C8B-B14F-4D97-AF65-F5344CB8AC3E}">
        <p14:creationId xmlns:p14="http://schemas.microsoft.com/office/powerpoint/2010/main" val="2615615308"/>
      </p:ext>
    </p:extLst>
  </p:cSld>
  <p:clrMapOvr>
    <a:masterClrMapping/>
  </p:clrMapOvr>
</p:sld>
</file>

<file path=ppt/theme/theme1.xml><?xml version="1.0" encoding="utf-8"?>
<a:theme xmlns:a="http://schemas.openxmlformats.org/drawingml/2006/main" name="Fazeta">
  <a:themeElements>
    <a:clrScheme name="Faz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z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z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</TotalTime>
  <Words>861</Words>
  <Application>Microsoft Office PowerPoint</Application>
  <PresentationFormat>Širokouhlá</PresentationFormat>
  <Paragraphs>171</Paragraphs>
  <Slides>21</Slides>
  <Notes>0</Notes>
  <HiddenSlides>5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21</vt:i4>
      </vt:variant>
    </vt:vector>
  </HeadingPairs>
  <TitlesOfParts>
    <vt:vector size="26" baseType="lpstr">
      <vt:lpstr>Arial</vt:lpstr>
      <vt:lpstr>Times New Roman</vt:lpstr>
      <vt:lpstr>Trebuchet MS</vt:lpstr>
      <vt:lpstr>Wingdings 3</vt:lpstr>
      <vt:lpstr>Fazeta</vt:lpstr>
      <vt:lpstr>GIS Application for monitoring of separated waste in Rajec (town) by smart technology.</vt:lpstr>
      <vt:lpstr>Analýza aktuálnej situácie v Rajci</vt:lpstr>
      <vt:lpstr>Project requirements</vt:lpstr>
      <vt:lpstr>Used tools and technologies</vt:lpstr>
      <vt:lpstr>Database model</vt:lpstr>
      <vt:lpstr>Monitoring of the filling of collection containers (SMS gateway, Sensoneo sensor)</vt:lpstr>
      <vt:lpstr>Optimization of collection routes</vt:lpstr>
      <vt:lpstr>Optimization of collection routes – Editation route</vt:lpstr>
      <vt:lpstr>Optimization of collection drives - visualization</vt:lpstr>
      <vt:lpstr>Management of planned and current routes</vt:lpstr>
      <vt:lpstr>Management of route – route status „nový“ (new)</vt:lpstr>
      <vt:lpstr>Management of route – route status „ukončený (finished)“ </vt:lpstr>
      <vt:lpstr>Optimalizácia zberných trás – výber algoritmu</vt:lpstr>
      <vt:lpstr>Optimization of collection places</vt:lpstr>
      <vt:lpstr>Ďakujem za pozornosť !</vt:lpstr>
      <vt:lpstr>Otázky od oponenta</vt:lpstr>
      <vt:lpstr>Otázky od oponenta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Aplikácia pre správu a monitoring odpadového hospodárstva</dc:title>
  <dc:creator>STUD - Peter Rendek</dc:creator>
  <cp:lastModifiedBy>STUD - Peter Rendek</cp:lastModifiedBy>
  <cp:revision>41</cp:revision>
  <dcterms:created xsi:type="dcterms:W3CDTF">2021-06-07T18:15:17Z</dcterms:created>
  <dcterms:modified xsi:type="dcterms:W3CDTF">2022-11-15T12:38:20Z</dcterms:modified>
</cp:coreProperties>
</file>

<file path=docProps/thumbnail.jpeg>
</file>